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56" r:id="rId2"/>
    <p:sldId id="269" r:id="rId3"/>
    <p:sldId id="270" r:id="rId4"/>
    <p:sldId id="272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291" r:id="rId15"/>
    <p:sldId id="292" r:id="rId16"/>
    <p:sldId id="293" r:id="rId17"/>
    <p:sldId id="274" r:id="rId18"/>
    <p:sldId id="278" r:id="rId19"/>
    <p:sldId id="279" r:id="rId20"/>
    <p:sldId id="280" r:id="rId21"/>
    <p:sldId id="275" r:id="rId22"/>
    <p:sldId id="294" r:id="rId23"/>
    <p:sldId id="262" r:id="rId24"/>
    <p:sldId id="295" r:id="rId25"/>
    <p:sldId id="301" r:id="rId26"/>
    <p:sldId id="296" r:id="rId27"/>
    <p:sldId id="297" r:id="rId28"/>
    <p:sldId id="298" r:id="rId29"/>
    <p:sldId id="299" r:id="rId30"/>
    <p:sldId id="300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24" autoAdjust="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7C9F25-FEFA-472B-B219-26B11133F1AA}" type="datetimeFigureOut">
              <a:rPr lang="ru-RU" smtClean="0"/>
              <a:pPr/>
              <a:t>28.01.2020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0F1FA0-12AC-4326-8E07-3A4C377CA3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9242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F1FA0-12AC-4326-8E07-3A4C377CA3B6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3296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28.01.2020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28.01.2020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age.slidesharecdn.com/random-091126122448-phpapp01/95/slide-1-728.jpg?125926093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5282" y="0"/>
            <a:ext cx="923928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214422"/>
            <a:ext cx="7498080" cy="5643578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ru-RU" dirty="0"/>
              <a:t>Простые карандаши.</a:t>
            </a:r>
          </a:p>
          <a:p>
            <a:pPr lvl="0"/>
            <a:r>
              <a:rPr lang="ru-RU" dirty="0"/>
              <a:t>Закладки для книг.</a:t>
            </a:r>
          </a:p>
          <a:p>
            <a:pPr lvl="0"/>
            <a:r>
              <a:rPr lang="ru-RU" dirty="0"/>
              <a:t>Цветная бумага.</a:t>
            </a:r>
          </a:p>
          <a:p>
            <a:pPr lvl="0"/>
            <a:r>
              <a:rPr lang="ru-RU" dirty="0"/>
              <a:t>Цветной картон.</a:t>
            </a:r>
          </a:p>
          <a:p>
            <a:pPr lvl="0"/>
            <a:r>
              <a:rPr lang="ru-RU" dirty="0"/>
              <a:t>Белая бумага.</a:t>
            </a:r>
          </a:p>
          <a:p>
            <a:pPr lvl="0"/>
            <a:r>
              <a:rPr lang="ru-RU" dirty="0"/>
              <a:t>Ножницы.</a:t>
            </a:r>
          </a:p>
          <a:p>
            <a:pPr lvl="0"/>
            <a:r>
              <a:rPr lang="ru-RU" dirty="0"/>
              <a:t>Для рисования – «папка для черчения» А-4, кисти (натуральные - белка) №2, 4, 6, щетина №6.</a:t>
            </a:r>
          </a:p>
          <a:p>
            <a:pPr lvl="0"/>
            <a:r>
              <a:rPr lang="ru-RU" dirty="0"/>
              <a:t>Стаканчик «непроливайка».</a:t>
            </a:r>
          </a:p>
          <a:p>
            <a:pPr lvl="0"/>
            <a:r>
              <a:rPr lang="ru-RU" dirty="0"/>
              <a:t>Клей – карандаш.</a:t>
            </a:r>
          </a:p>
          <a:p>
            <a:pPr lvl="0"/>
            <a:r>
              <a:rPr lang="ru-RU" dirty="0"/>
              <a:t>Пластилин, дощечка.</a:t>
            </a:r>
          </a:p>
          <a:p>
            <a:pPr lvl="0"/>
            <a:r>
              <a:rPr lang="ru-RU" dirty="0"/>
              <a:t>Цветные карандаши.</a:t>
            </a:r>
          </a:p>
          <a:p>
            <a:pPr lvl="0"/>
            <a:r>
              <a:rPr lang="ru-RU" dirty="0"/>
              <a:t>Спортивная форма и спортивная обувь.</a:t>
            </a:r>
          </a:p>
          <a:p>
            <a:pPr lvl="0"/>
            <a:r>
              <a:rPr lang="ru-RU" dirty="0"/>
              <a:t>Сменная обувь.</a:t>
            </a:r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8662" y="500042"/>
            <a:ext cx="8005026" cy="857256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sz="4000" b="1" i="1" dirty="0"/>
              <a:t>Примерный набор принадлежностей для первоклассника</a:t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274638"/>
            <a:ext cx="8076464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/>
              <a:t>Требования к школьной форме и деловому стилю одежды с 01.09.2013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1447800"/>
            <a:ext cx="7933588" cy="5410200"/>
          </a:xfrm>
        </p:spPr>
        <p:txBody>
          <a:bodyPr>
            <a:normAutofit fontScale="77500" lnSpcReduction="20000"/>
          </a:bodyPr>
          <a:lstStyle/>
          <a:p>
            <a:r>
              <a:rPr lang="ru-RU" sz="3400" dirty="0"/>
              <a:t>В соответствии с Федеральным законом №273-ФЗ РФ «Об образовании»; письма  Министерства образования РФ от 28 марта 2013 г № ДЛ-65/08 «Об установлении требований к одежде обучающихся», Конвенцией о правах ребенка ст. 13-15,  Уставом школы, письма Роспотребнадзора от 09.11.2012 №01/12662-12-23,  с 1 сентября 2013 </a:t>
            </a:r>
            <a:r>
              <a:rPr lang="ru-RU" sz="3400" b="1" u="sng" dirty="0">
                <a:solidFill>
                  <a:srgbClr val="FF0000"/>
                </a:solidFill>
              </a:rPr>
              <a:t>вводится школьная форма (требования к одежде обучающихся)</a:t>
            </a:r>
            <a:r>
              <a:rPr lang="ru-RU" sz="3400" dirty="0"/>
              <a:t>  с целью:</a:t>
            </a:r>
          </a:p>
          <a:p>
            <a:r>
              <a:rPr lang="ru-RU" sz="3400" dirty="0"/>
              <a:t>установления  требований   к  деловому  стилю  одежды обучающихся, создания рабочей атмосферы во время учебного процесса;</a:t>
            </a:r>
          </a:p>
          <a:p>
            <a:r>
              <a:rPr lang="ru-RU" sz="3400" dirty="0"/>
              <a:t>соблюдения санитарно-гигиенических норм, утвержденных </a:t>
            </a:r>
            <a:r>
              <a:rPr lang="ru-RU" sz="3400" dirty="0" err="1"/>
              <a:t>СанПиН</a:t>
            </a:r>
            <a:r>
              <a:rPr lang="ru-RU" sz="3400" dirty="0"/>
              <a:t>;</a:t>
            </a:r>
          </a:p>
          <a:p>
            <a:r>
              <a:rPr lang="ru-RU" sz="3400" dirty="0"/>
              <a:t> воспитания у обучающихся  эстетического вкуса, культуры  одежды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/>
              <a:t>Требования к школьной форме и деловому стилю одежды с 01.09.2013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Стиль одежды - деловой, классический, современный строгий.</a:t>
            </a:r>
          </a:p>
          <a:p>
            <a:pPr>
              <a:buNone/>
            </a:pPr>
            <a:r>
              <a:rPr lang="ru-RU" b="1" dirty="0">
                <a:solidFill>
                  <a:srgbClr val="FF0000"/>
                </a:solidFill>
              </a:rPr>
              <a:t>Аккуратность и опрятность:</a:t>
            </a:r>
          </a:p>
          <a:p>
            <a:pPr lvl="0"/>
            <a:r>
              <a:rPr lang="ru-RU" dirty="0"/>
              <a:t>одежда должна быть обязательно чистой, свежей, выглаженной;</a:t>
            </a:r>
          </a:p>
          <a:p>
            <a:pPr lvl="0"/>
            <a:r>
              <a:rPr lang="ru-RU" dirty="0"/>
              <a:t>сменная обувь должна быть чистой;</a:t>
            </a:r>
          </a:p>
          <a:p>
            <a:r>
              <a:rPr lang="ru-RU" dirty="0"/>
              <a:t>внешний вид должен соответствовать общепринятым в обществе нормам делового стиля и исключать вызывающие детали (волосы, лицо и руки должны быть чистыми и ухоженными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/>
              <a:t>Требования к школьной форме и деловому стилю одежды с 01.09.2013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4102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>
                <a:solidFill>
                  <a:srgbClr val="FF0000"/>
                </a:solidFill>
              </a:rPr>
              <a:t>Сдержанность:</a:t>
            </a:r>
          </a:p>
          <a:p>
            <a:pPr lvl="0"/>
            <a:r>
              <a:rPr lang="ru-RU" dirty="0"/>
              <a:t>одно из главных правил делового человека при выборе одежды, обуви, при использовании парфюмерных и косметических средств – сдержанность и умеренность;</a:t>
            </a:r>
          </a:p>
          <a:p>
            <a:pPr lvl="0"/>
            <a:r>
              <a:rPr lang="ru-RU" dirty="0"/>
              <a:t>основной стандарт одежды для всех - деловой стиль.</a:t>
            </a:r>
          </a:p>
          <a:p>
            <a:pPr>
              <a:buNone/>
            </a:pPr>
            <a:endParaRPr lang="ru-RU" dirty="0"/>
          </a:p>
          <a:p>
            <a:r>
              <a:rPr lang="ru-RU" dirty="0"/>
              <a:t>Школьная форма подразделяется на </a:t>
            </a:r>
            <a:r>
              <a:rPr lang="ru-RU" b="1" dirty="0"/>
              <a:t>парадную, повседневную и спортивную.</a:t>
            </a:r>
            <a:endParaRPr lang="ru-RU" dirty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500042"/>
            <a:ext cx="7498080" cy="114300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u="sng" dirty="0"/>
              <a:t>Для учащихся 1-4-х классов </a:t>
            </a:r>
            <a:r>
              <a:rPr lang="ru-RU" b="1" u="sng" dirty="0">
                <a:solidFill>
                  <a:srgbClr val="FF0000"/>
                </a:solidFill>
              </a:rPr>
              <a:t>(парадная форма):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410200"/>
          </a:xfrm>
        </p:spPr>
        <p:txBody>
          <a:bodyPr>
            <a:normAutofit/>
          </a:bodyPr>
          <a:lstStyle/>
          <a:p>
            <a:pPr lvl="0"/>
            <a:r>
              <a:rPr lang="ru-RU" b="1" dirty="0"/>
              <a:t>Мальчики</a:t>
            </a:r>
            <a:r>
              <a:rPr lang="ru-RU" dirty="0"/>
              <a:t> - белая мужская (мальчиковая) сорочка,  синий жилет и классические брюки темного цвета, туфли, галстук или бабочка.</a:t>
            </a:r>
          </a:p>
          <a:p>
            <a:pPr lvl="0"/>
            <a:r>
              <a:rPr lang="ru-RU" b="1" dirty="0"/>
              <a:t>Девочки</a:t>
            </a:r>
            <a:r>
              <a:rPr lang="ru-RU" dirty="0"/>
              <a:t> - белая блуза, юбка  или сарафан темного цвета (можно с отделкой  в произвольной форме), разрешается ношение</a:t>
            </a:r>
            <a:r>
              <a:rPr lang="ru-RU" b="1" dirty="0"/>
              <a:t> </a:t>
            </a:r>
            <a:r>
              <a:rPr lang="ru-RU" dirty="0"/>
              <a:t>  брюк классического покроя    темного цвета,   туфли, белые банты.</a:t>
            </a:r>
          </a:p>
          <a:p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u="sng" dirty="0"/>
              <a:t>Для учащихся 1-4-х классов </a:t>
            </a:r>
            <a:r>
              <a:rPr lang="ru-RU" b="1" u="sng" dirty="0">
                <a:solidFill>
                  <a:srgbClr val="FF0000"/>
                </a:solidFill>
              </a:rPr>
              <a:t>(повседневная форма):</a:t>
            </a:r>
            <a:endParaRPr lang="ru-RU" u="sng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410200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ru-RU" b="1" dirty="0"/>
              <a:t>Мальчики</a:t>
            </a:r>
            <a:r>
              <a:rPr lang="ru-RU" dirty="0"/>
              <a:t> – пиджак,  мужская сорочка (рубашка) или трикотажная водолазка светлого однотонного цвета, жилет, брюки классические  темного цвета;  туфли, аккуратная стрижка.     </a:t>
            </a:r>
          </a:p>
          <a:p>
            <a:pPr lvl="0"/>
            <a:r>
              <a:rPr lang="ru-RU" b="1" dirty="0"/>
              <a:t>Девочки</a:t>
            </a:r>
            <a:r>
              <a:rPr lang="ru-RU" dirty="0"/>
              <a:t> – блуза или трикотажная водолазка  однотонного светлого цвета; юбка или сарафан, жилет темного цвета (можно с отделкой  в произвольной форме), разрешается ношение</a:t>
            </a:r>
            <a:r>
              <a:rPr lang="ru-RU" b="1" dirty="0"/>
              <a:t> </a:t>
            </a:r>
            <a:r>
              <a:rPr lang="ru-RU" dirty="0"/>
              <a:t>  брюк классического покроя    темного цвета,  туфли; аккуратная прическа.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/>
              <a:t>Основные требования к форме </a:t>
            </a:r>
            <a:br>
              <a:rPr lang="ru-RU" b="1" dirty="0"/>
            </a:br>
            <a:r>
              <a:rPr lang="ru-RU" b="1" dirty="0"/>
              <a:t>и внешнему виду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u="sng" dirty="0"/>
              <a:t>Спортивные костюмы надеваются только для уроков физической культуры и на время проведения спортивных праздников, соревнований.</a:t>
            </a:r>
            <a:endParaRPr lang="ru-RU" dirty="0"/>
          </a:p>
          <a:p>
            <a:r>
              <a:rPr lang="ru-RU" dirty="0"/>
              <a:t>Джинсовые брюки и юбки- категорически запрещены</a:t>
            </a:r>
          </a:p>
          <a:p>
            <a:r>
              <a:rPr lang="ru-RU" dirty="0"/>
              <a:t>Без школьной формы школьники на занятия не допускаются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868346"/>
          </a:xfrm>
        </p:spPr>
        <p:txBody>
          <a:bodyPr/>
          <a:lstStyle/>
          <a:p>
            <a:pPr algn="ctr"/>
            <a:r>
              <a:rPr lang="ru-RU" b="1" i="1" dirty="0"/>
              <a:t>Особенности обучения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142984"/>
            <a:ext cx="7498080" cy="57150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В программу первого класса входят восемь предметных областей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: </a:t>
            </a:r>
          </a:p>
          <a:p>
            <a:r>
              <a:rPr lang="ru-RU" b="1" i="1" dirty="0">
                <a:solidFill>
                  <a:srgbClr val="00B050"/>
                </a:solidFill>
              </a:rPr>
              <a:t>Русский язык </a:t>
            </a:r>
          </a:p>
          <a:p>
            <a:r>
              <a:rPr lang="ru-RU" b="1" i="1" dirty="0">
                <a:solidFill>
                  <a:srgbClr val="00B050"/>
                </a:solidFill>
              </a:rPr>
              <a:t>Литературное чтение </a:t>
            </a:r>
          </a:p>
          <a:p>
            <a:r>
              <a:rPr lang="ru-RU" b="1" i="1" dirty="0">
                <a:solidFill>
                  <a:srgbClr val="00B050"/>
                </a:solidFill>
              </a:rPr>
              <a:t>Математика </a:t>
            </a:r>
          </a:p>
          <a:p>
            <a:r>
              <a:rPr lang="ru-RU" b="1" i="1" dirty="0">
                <a:solidFill>
                  <a:srgbClr val="00B050"/>
                </a:solidFill>
              </a:rPr>
              <a:t>Окружающий мир </a:t>
            </a:r>
          </a:p>
          <a:p>
            <a:r>
              <a:rPr lang="ru-RU" b="1" i="1" dirty="0">
                <a:solidFill>
                  <a:srgbClr val="00B050"/>
                </a:solidFill>
              </a:rPr>
              <a:t>Физическая культура </a:t>
            </a:r>
          </a:p>
          <a:p>
            <a:r>
              <a:rPr lang="ru-RU" b="1" i="1" dirty="0">
                <a:solidFill>
                  <a:srgbClr val="00B050"/>
                </a:solidFill>
              </a:rPr>
              <a:t>Изобразительное искусство</a:t>
            </a:r>
          </a:p>
          <a:p>
            <a:r>
              <a:rPr lang="ru-RU" b="1" i="1" dirty="0">
                <a:solidFill>
                  <a:srgbClr val="00B050"/>
                </a:solidFill>
              </a:rPr>
              <a:t>Технология </a:t>
            </a:r>
          </a:p>
          <a:p>
            <a:r>
              <a:rPr lang="ru-RU" b="1" i="1" dirty="0">
                <a:solidFill>
                  <a:srgbClr val="00B050"/>
                </a:solidFill>
              </a:rPr>
              <a:t>Музыка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i="1" dirty="0"/>
              <a:t>Используемый УМК-   </a:t>
            </a:r>
            <a:br>
              <a:rPr lang="ru-RU" b="1" i="1" dirty="0"/>
            </a:br>
            <a:r>
              <a:rPr lang="ru-RU" b="1" i="1" dirty="0"/>
              <a:t>«Школа России»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Учебно-методический комплект (УМК) – это совокупность учебно-методических материалов и программно-технических средств, способствующих эффективному освоению учащимися учебного материала, входящего в программу предметного курса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i="1" dirty="0"/>
              <a:t>Используемый УМК-   </a:t>
            </a:r>
            <a:br>
              <a:rPr lang="ru-RU" b="1" i="1" dirty="0"/>
            </a:br>
            <a:r>
              <a:rPr lang="ru-RU" b="1" i="1" dirty="0"/>
              <a:t>«Школа России»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/>
              <a:t>УМК</a:t>
            </a:r>
            <a:r>
              <a:rPr lang="ru-RU" b="1" dirty="0"/>
              <a:t> «Школа России»</a:t>
            </a:r>
            <a:r>
              <a:rPr lang="ru-RU" dirty="0"/>
              <a:t> для 1 класса включает в себя завершенные предметные линии учебников по следующим основным предметам начального общего образования: </a:t>
            </a:r>
            <a:br>
              <a:rPr lang="ru-RU" dirty="0"/>
            </a:br>
            <a:r>
              <a:rPr lang="ru-RU" dirty="0"/>
              <a:t>- </a:t>
            </a:r>
            <a:r>
              <a:rPr lang="ru-RU" b="1" dirty="0"/>
              <a:t>Русский язык</a:t>
            </a:r>
            <a:r>
              <a:rPr lang="ru-RU" dirty="0"/>
              <a:t>. </a:t>
            </a:r>
            <a:br>
              <a:rPr lang="ru-RU" dirty="0"/>
            </a:br>
            <a:r>
              <a:rPr lang="ru-RU" dirty="0"/>
              <a:t>Азбука. </a:t>
            </a:r>
            <a:r>
              <a:rPr lang="ru-RU" i="1" dirty="0"/>
              <a:t>Авторы:</a:t>
            </a:r>
            <a:r>
              <a:rPr lang="ru-RU" dirty="0"/>
              <a:t> Горецкий В.Г., Кирюшкин В.А., Виноградская Л.А. и др. </a:t>
            </a:r>
            <a:br>
              <a:rPr lang="ru-RU" dirty="0"/>
            </a:br>
            <a:r>
              <a:rPr lang="ru-RU" dirty="0"/>
              <a:t>Русский язык. </a:t>
            </a:r>
            <a:r>
              <a:rPr lang="ru-RU" i="1" dirty="0"/>
              <a:t>Авторы:</a:t>
            </a:r>
            <a:r>
              <a:rPr lang="ru-RU" dirty="0"/>
              <a:t> </a:t>
            </a:r>
            <a:r>
              <a:rPr lang="ru-RU" dirty="0" err="1"/>
              <a:t>Канакина</a:t>
            </a:r>
            <a:r>
              <a:rPr lang="ru-RU" dirty="0"/>
              <a:t> В.П., Горецкий В.Г. </a:t>
            </a:r>
            <a:br>
              <a:rPr lang="ru-RU" dirty="0"/>
            </a:br>
            <a:r>
              <a:rPr lang="ru-RU" dirty="0"/>
              <a:t>- </a:t>
            </a:r>
            <a:r>
              <a:rPr lang="ru-RU" b="1" dirty="0"/>
              <a:t>Литературное чтение.</a:t>
            </a:r>
            <a:r>
              <a:rPr lang="ru-RU" dirty="0"/>
              <a:t> </a:t>
            </a:r>
            <a:r>
              <a:rPr lang="ru-RU" i="1" dirty="0"/>
              <a:t>Авторы:</a:t>
            </a:r>
            <a:r>
              <a:rPr lang="ru-RU" dirty="0"/>
              <a:t> Климанова Л.Ф., Горецкий В.Г., Голованова М.В. и др.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i="1" dirty="0"/>
              <a:t>Ваш ребенок- </a:t>
            </a:r>
            <a:br>
              <a:rPr lang="ru-RU" b="1" i="1" dirty="0"/>
            </a:br>
            <a:r>
              <a:rPr lang="ru-RU" b="1" i="1" dirty="0"/>
              <a:t>будущий первоклассник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57290" y="2057400"/>
            <a:ext cx="7498080" cy="4371996"/>
          </a:xfrm>
        </p:spPr>
        <p:txBody>
          <a:bodyPr>
            <a:normAutofit fontScale="70000" lnSpcReduction="20000"/>
          </a:bodyPr>
          <a:lstStyle/>
          <a:p>
            <a:r>
              <a:rPr lang="ru-RU" sz="4000" b="1" dirty="0">
                <a:solidFill>
                  <a:schemeClr val="bg2">
                    <a:lumMod val="50000"/>
                  </a:schemeClr>
                </a:solidFill>
              </a:rPr>
              <a:t>«Гражданам Российской Федерации гарантируется возможность получения образования независимо от пола, расы, национальности, языка, происхождения, места жительства, отношения к религии; убеждений, принадлежности к общественным организациям (объединениям), возраста, состояния здоровья, социального, имущественного и должностного положения, наличия судимости» (Закон Российской Федерации «Об образовании», ст.5)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i="1" dirty="0"/>
              <a:t>Используемый УМК-   </a:t>
            </a:r>
            <a:br>
              <a:rPr lang="ru-RU" b="1" i="1" dirty="0"/>
            </a:br>
            <a:r>
              <a:rPr lang="ru-RU" b="1" i="1" dirty="0"/>
              <a:t>«Школа России»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410200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-</a:t>
            </a:r>
            <a:r>
              <a:rPr lang="ru-RU" b="1" dirty="0"/>
              <a:t> Математика.</a:t>
            </a:r>
            <a:r>
              <a:rPr lang="ru-RU" dirty="0"/>
              <a:t> </a:t>
            </a:r>
            <a:r>
              <a:rPr lang="ru-RU" i="1" dirty="0"/>
              <a:t>Авторы:</a:t>
            </a:r>
            <a:r>
              <a:rPr lang="ru-RU" dirty="0"/>
              <a:t> Моро М.И., Степанова С.В., Волкова С.И. </a:t>
            </a:r>
            <a:br>
              <a:rPr lang="ru-RU" dirty="0"/>
            </a:br>
            <a:r>
              <a:rPr lang="ru-RU" dirty="0"/>
              <a:t>- </a:t>
            </a:r>
            <a:r>
              <a:rPr lang="ru-RU" b="1" dirty="0"/>
              <a:t>Окружающий мир</a:t>
            </a:r>
            <a:r>
              <a:rPr lang="ru-RU" dirty="0"/>
              <a:t>. </a:t>
            </a:r>
            <a:r>
              <a:rPr lang="ru-RU" i="1" dirty="0"/>
              <a:t>Автор: </a:t>
            </a:r>
            <a:r>
              <a:rPr lang="ru-RU" dirty="0"/>
              <a:t>Плешаков А.А. </a:t>
            </a:r>
            <a:br>
              <a:rPr lang="ru-RU" dirty="0"/>
            </a:br>
            <a:r>
              <a:rPr lang="ru-RU" dirty="0"/>
              <a:t>- </a:t>
            </a:r>
            <a:r>
              <a:rPr lang="ru-RU" b="1" dirty="0"/>
              <a:t>Технология.</a:t>
            </a:r>
            <a:r>
              <a:rPr lang="ru-RU" dirty="0"/>
              <a:t> </a:t>
            </a:r>
            <a:r>
              <a:rPr lang="ru-RU" i="1" dirty="0"/>
              <a:t>Авторы:</a:t>
            </a:r>
            <a:r>
              <a:rPr lang="ru-RU" dirty="0"/>
              <a:t> </a:t>
            </a:r>
            <a:r>
              <a:rPr lang="ru-RU" dirty="0" err="1"/>
              <a:t>Роговцева</a:t>
            </a:r>
            <a:r>
              <a:rPr lang="ru-RU" dirty="0"/>
              <a:t> Н.И., Богданова Н.В., </a:t>
            </a:r>
            <a:r>
              <a:rPr lang="ru-RU" dirty="0" err="1"/>
              <a:t>Фрейтаг</a:t>
            </a:r>
            <a:r>
              <a:rPr lang="ru-RU" dirty="0"/>
              <a:t> И.П., Добромыслова Н.В., Шипилова Н.В.</a:t>
            </a:r>
            <a:br>
              <a:rPr lang="ru-RU" dirty="0"/>
            </a:br>
            <a:r>
              <a:rPr lang="ru-RU" dirty="0"/>
              <a:t>- </a:t>
            </a:r>
            <a:r>
              <a:rPr lang="ru-RU" b="1" dirty="0"/>
              <a:t>Музыка.</a:t>
            </a:r>
            <a:r>
              <a:rPr lang="ru-RU" dirty="0"/>
              <a:t> </a:t>
            </a:r>
            <a:r>
              <a:rPr lang="ru-RU" i="1" dirty="0"/>
              <a:t>Авторы:</a:t>
            </a:r>
            <a:r>
              <a:rPr lang="ru-RU" dirty="0"/>
              <a:t> Критская Е.Д., Сергеева Г.П., </a:t>
            </a:r>
            <a:r>
              <a:rPr lang="ru-RU" dirty="0" err="1"/>
              <a:t>Шмагина</a:t>
            </a:r>
            <a:r>
              <a:rPr lang="ru-RU" dirty="0"/>
              <a:t> Т.С. </a:t>
            </a:r>
            <a:br>
              <a:rPr lang="ru-RU" dirty="0"/>
            </a:br>
            <a:r>
              <a:rPr lang="ru-RU" dirty="0"/>
              <a:t>- </a:t>
            </a:r>
            <a:r>
              <a:rPr lang="ru-RU" b="1" dirty="0"/>
              <a:t>Изобразительное искусство.</a:t>
            </a:r>
            <a:r>
              <a:rPr lang="ru-RU" dirty="0"/>
              <a:t> </a:t>
            </a:r>
            <a:r>
              <a:rPr lang="ru-RU" i="1" dirty="0" err="1"/>
              <a:t>Авторы:</a:t>
            </a:r>
            <a:r>
              <a:rPr lang="ru-RU" dirty="0" err="1"/>
              <a:t>Неменская</a:t>
            </a:r>
            <a:r>
              <a:rPr lang="ru-RU" dirty="0"/>
              <a:t> </a:t>
            </a:r>
            <a:r>
              <a:rPr lang="ru-RU" dirty="0" err="1"/>
              <a:t>Л.А.,Коротеева</a:t>
            </a:r>
            <a:r>
              <a:rPr lang="ru-RU" dirty="0"/>
              <a:t> </a:t>
            </a:r>
            <a:r>
              <a:rPr lang="ru-RU" dirty="0" err="1"/>
              <a:t>Е.И.,Горяева</a:t>
            </a:r>
            <a:r>
              <a:rPr lang="ru-RU" dirty="0"/>
              <a:t> Н.А.(под </a:t>
            </a:r>
            <a:r>
              <a:rPr lang="ru-RU" dirty="0" err="1"/>
              <a:t>ред.Неменского</a:t>
            </a:r>
            <a:r>
              <a:rPr lang="ru-RU" dirty="0"/>
              <a:t> Б.М.). </a:t>
            </a:r>
            <a:br>
              <a:rPr lang="ru-RU" dirty="0"/>
            </a:br>
            <a:r>
              <a:rPr lang="ru-RU" dirty="0"/>
              <a:t>- </a:t>
            </a:r>
            <a:r>
              <a:rPr lang="ru-RU" b="1" dirty="0"/>
              <a:t>Физическая культура.</a:t>
            </a:r>
            <a:r>
              <a:rPr lang="ru-RU" dirty="0"/>
              <a:t> </a:t>
            </a:r>
            <a:r>
              <a:rPr lang="ru-RU" i="1" dirty="0"/>
              <a:t>Автор:</a:t>
            </a:r>
            <a:r>
              <a:rPr lang="ru-RU" dirty="0"/>
              <a:t> Лях В.И.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/>
              <a:t>Особенности обучения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Занятия первоклассников проводятся только в первую смену. Время их начала –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8.30</a:t>
            </a:r>
            <a:r>
              <a:rPr lang="ru-RU" dirty="0"/>
              <a:t>. Продолжительность урока 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  <a:r>
              <a:rPr lang="ru-RU" dirty="0"/>
              <a:t> минут с обязательным проведением двух физкультминуток по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1,5-2</a:t>
            </a:r>
            <a:r>
              <a:rPr lang="ru-RU" dirty="0"/>
              <a:t> минуты каждая. Их рекомендуется проводить на 10-й и 20-й минутах урока (за исключением уроков физкультуры и т.п.).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357166"/>
            <a:ext cx="7498080" cy="65403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u="sng" dirty="0">
                <a:solidFill>
                  <a:srgbClr val="FF0000"/>
                </a:solidFill>
              </a:rPr>
              <a:t>ПАМЯТКА РОДИТЕЛЯМ:</a:t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928670"/>
            <a:ext cx="7498080" cy="5357850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ru-RU" dirty="0"/>
              <a:t>Проверить, сданы ли Вами в школу следующие документы:</a:t>
            </a:r>
          </a:p>
          <a:p>
            <a:pPr lvl="0"/>
            <a:r>
              <a:rPr lang="ru-RU" dirty="0"/>
              <a:t>свидетельство о рождении;</a:t>
            </a:r>
          </a:p>
          <a:p>
            <a:pPr lvl="0"/>
            <a:r>
              <a:rPr lang="ru-RU" dirty="0"/>
              <a:t>свидетельство о регистрации по месту жительства;</a:t>
            </a:r>
          </a:p>
          <a:p>
            <a:r>
              <a:rPr lang="ru-RU" dirty="0"/>
              <a:t>медицинская карточка ребенка ( форма 26) с обзором врачей: хирург, окулист, ЛОР, невролог, логопед, стоматолог, эндокринолог, педиатр;</a:t>
            </a:r>
          </a:p>
          <a:p>
            <a:pPr lvl="0"/>
            <a:r>
              <a:rPr lang="ru-RU" dirty="0"/>
              <a:t>сертификат о прививках (вложен в медицинскую кару ребенка)</a:t>
            </a:r>
          </a:p>
          <a:p>
            <a:pPr lvl="0"/>
            <a:r>
              <a:rPr lang="ru-RU" dirty="0"/>
              <a:t>фотография.</a:t>
            </a:r>
          </a:p>
          <a:p>
            <a:pPr marL="82296" lvl="0" indent="0">
              <a:buNone/>
            </a:pPr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274638"/>
            <a:ext cx="8005026" cy="1143000"/>
          </a:xfrm>
        </p:spPr>
        <p:txBody>
          <a:bodyPr>
            <a:normAutofit/>
          </a:bodyPr>
          <a:lstStyle/>
          <a:p>
            <a:pPr algn="ctr"/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410200"/>
          </a:xfrm>
        </p:spPr>
        <p:txBody>
          <a:bodyPr>
            <a:normAutofit/>
          </a:bodyPr>
          <a:lstStyle/>
          <a:p>
            <a:pPr marL="82296" indent="0">
              <a:buNone/>
            </a:pPr>
            <a:endParaRPr lang="ru-RU" sz="3500" b="1" dirty="0">
              <a:solidFill>
                <a:schemeClr val="bg2">
                  <a:lumMod val="50000"/>
                </a:schemeClr>
              </a:solidFill>
            </a:endParaRPr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B859D80-558B-41EE-AFC0-3D628AC3D3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C2E40F-03A0-4712-901F-F0D3F61DB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6AF88FE-8C48-4914-969C-2163F74803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http://player.myshared.ru/9/864772/slides/slide_11.jpg">
            <a:extLst>
              <a:ext uri="{FF2B5EF4-FFF2-40B4-BE49-F238E27FC236}">
                <a16:creationId xmlns:a16="http://schemas.microsoft.com/office/drawing/2014/main" id="{4D2D3448-B46D-4B44-8918-00720C6B80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18401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5FFC9B-49CF-457A-96AF-549E31C3F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B49849FF-6735-4BA3-A9E1-10DE1EE342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40481"/>
            <a:ext cx="9197975" cy="6898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2515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4AF88E-A553-4488-9B39-B55EBCB7D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5DD090C-F170-4138-ABCF-5215DB7168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2" name="Picture 4" descr="http://player.myshared.ru/9/864772/slides/slide_13.jpg">
            <a:extLst>
              <a:ext uri="{FF2B5EF4-FFF2-40B4-BE49-F238E27FC236}">
                <a16:creationId xmlns:a16="http://schemas.microsoft.com/office/drawing/2014/main" id="{937E873B-1587-4E16-B22C-A8D99A9A68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26418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2E9979-7BF4-4146-8949-8F66B25C0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20D6159-A197-44D1-B620-296766229A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://player.myshared.ru/9/864772/slides/slide_14.jpg">
            <a:extLst>
              <a:ext uri="{FF2B5EF4-FFF2-40B4-BE49-F238E27FC236}">
                <a16:creationId xmlns:a16="http://schemas.microsoft.com/office/drawing/2014/main" id="{9B0AA85C-15F1-4656-9026-5A7D85F1C2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15328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80F8A1-740D-4689-9C00-D8376898E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06D2E4E-A4A5-42DC-867A-DC4835CD29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://player.myshared.ru/9/864772/slides/slide_15.jpg">
            <a:extLst>
              <a:ext uri="{FF2B5EF4-FFF2-40B4-BE49-F238E27FC236}">
                <a16:creationId xmlns:a16="http://schemas.microsoft.com/office/drawing/2014/main" id="{C173105B-D851-4D42-AE75-0DF051BDDA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16437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8F5C0F-47DA-4349-937E-59BD73F0B7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320994-3E36-46A6-8AA0-4A4FF7AA6C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://player.myshared.ru/9/864772/slides/slide_16.jpg">
            <a:extLst>
              <a:ext uri="{FF2B5EF4-FFF2-40B4-BE49-F238E27FC236}">
                <a16:creationId xmlns:a16="http://schemas.microsoft.com/office/drawing/2014/main" id="{123C56F3-F96C-49AC-BAEC-D93FF4703F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08504" cy="6831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79620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/>
              <a:t>Особенности обучения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i="1" u="sng" dirty="0">
                <a:solidFill>
                  <a:srgbClr val="FF0000"/>
                </a:solidFill>
              </a:rPr>
              <a:t>Обучение в первом классе </a:t>
            </a:r>
            <a:r>
              <a:rPr lang="ru-RU" i="1" dirty="0"/>
              <a:t>осуществляется с соблюдением следующих дополнительных требований:</a:t>
            </a:r>
            <a:endParaRPr lang="ru-RU" dirty="0"/>
          </a:p>
          <a:p>
            <a:r>
              <a:rPr lang="ru-RU" i="1" dirty="0"/>
              <a:t>- учебные занятия проводятся по 5-дневной учебной неделе и только в первую смену;</a:t>
            </a:r>
            <a:endParaRPr lang="ru-RU" dirty="0"/>
          </a:p>
          <a:p>
            <a:r>
              <a:rPr lang="ru-RU" i="1" dirty="0"/>
              <a:t>- использование «ступенчатого» режима обучения в первом полугодии (в сентябре, октябре – по 3 урока в день по 35 минут каждый, в ноябре-мае – по 4 урока по 45 минут каждый; 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367EBB-838C-4D11-A312-389BA4061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D6EC8E3-D87B-4B01-97D4-4577D7786A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Картинки по запросу Спасибо за внимание">
            <a:extLst>
              <a:ext uri="{FF2B5EF4-FFF2-40B4-BE49-F238E27FC236}">
                <a16:creationId xmlns:a16="http://schemas.microsoft.com/office/drawing/2014/main" id="{B25534C5-4887-462A-B8DA-A379CB452F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58892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582726"/>
          </a:xfrm>
        </p:spPr>
        <p:txBody>
          <a:bodyPr/>
          <a:lstStyle/>
          <a:p>
            <a:pPr algn="ctr"/>
            <a:r>
              <a:rPr lang="ru-RU" b="1" i="1" dirty="0"/>
              <a:t>Особенности обучения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2071678"/>
            <a:ext cx="7498080" cy="4176722"/>
          </a:xfrm>
        </p:spPr>
        <p:txBody>
          <a:bodyPr/>
          <a:lstStyle/>
          <a:p>
            <a:r>
              <a:rPr lang="ru-RU" i="1" dirty="0"/>
              <a:t>- обучение проводится без балльного оценивания знаний учащихся и домашних заданий;</a:t>
            </a:r>
            <a:endParaRPr lang="ru-RU" dirty="0"/>
          </a:p>
          <a:p>
            <a:r>
              <a:rPr lang="ru-RU" i="1" dirty="0"/>
              <a:t>- дополнительные недельные каникулы в середине третьей четверти </a:t>
            </a:r>
            <a:br>
              <a:rPr lang="ru-RU" i="1" dirty="0"/>
            </a:br>
            <a:r>
              <a:rPr lang="ru-RU" i="1" dirty="0"/>
              <a:t>при традиционном режиме обучения.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http://image.slidesharecdn.com/random-091126122448-phpapp01/95/slide-19-728.jpg?125926093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9633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image.slidesharecdn.com/random-091126122448-phpapp01/95/slide-20-728.jpg?125926093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image.slidesharecdn.com/random-091126122448-phpapp01/95/slide-21-728.jpg?125926093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image.slidesharecdn.com/random-091126122448-phpapp01/95/slide-22-728.jpg?125926093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1850" y="357166"/>
            <a:ext cx="7862150" cy="1143008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sz="4000" b="1" i="1" dirty="0"/>
              <a:t>Примерный набор принадлежностей для первоклассника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285860"/>
            <a:ext cx="7498080" cy="4962540"/>
          </a:xfrm>
        </p:spPr>
        <p:txBody>
          <a:bodyPr>
            <a:normAutofit/>
          </a:bodyPr>
          <a:lstStyle/>
          <a:p>
            <a:pPr lvl="0"/>
            <a:r>
              <a:rPr lang="ru-RU" dirty="0"/>
              <a:t>Обложки для книг.</a:t>
            </a:r>
          </a:p>
          <a:p>
            <a:pPr lvl="0"/>
            <a:r>
              <a:rPr lang="ru-RU" dirty="0"/>
              <a:t>Обложки для тетрадей.</a:t>
            </a:r>
          </a:p>
          <a:p>
            <a:pPr lvl="0"/>
            <a:r>
              <a:rPr lang="ru-RU" dirty="0"/>
              <a:t>Тетради в клетку – 10 шт. (12 листов)</a:t>
            </a:r>
          </a:p>
          <a:p>
            <a:pPr lvl="0"/>
            <a:r>
              <a:rPr lang="ru-RU" dirty="0"/>
              <a:t>Тетради в узкую линейку - 10 шт. (12 листов)</a:t>
            </a:r>
          </a:p>
          <a:p>
            <a:pPr lvl="0"/>
            <a:r>
              <a:rPr lang="ru-RU" dirty="0"/>
              <a:t>Счетные палочки.</a:t>
            </a:r>
          </a:p>
          <a:p>
            <a:pPr lvl="0"/>
            <a:r>
              <a:rPr lang="ru-RU" dirty="0"/>
              <a:t>Линейка.</a:t>
            </a:r>
          </a:p>
          <a:p>
            <a:pPr lvl="0"/>
            <a:r>
              <a:rPr lang="ru-RU" dirty="0"/>
              <a:t>Ручки (синяя, зеленая).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0</TotalTime>
  <Words>1089</Words>
  <Application>Microsoft Office PowerPoint</Application>
  <PresentationFormat>Экран (4:3)</PresentationFormat>
  <Paragraphs>85</Paragraphs>
  <Slides>30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7" baseType="lpstr">
      <vt:lpstr>Calibri</vt:lpstr>
      <vt:lpstr>Corbel</vt:lpstr>
      <vt:lpstr>Gill Sans MT</vt:lpstr>
      <vt:lpstr>Times New Roman</vt:lpstr>
      <vt:lpstr>Verdana</vt:lpstr>
      <vt:lpstr>Wingdings 2</vt:lpstr>
      <vt:lpstr>Солнцестояние</vt:lpstr>
      <vt:lpstr>Презентация PowerPoint</vt:lpstr>
      <vt:lpstr>Ваш ребенок-  будущий первоклассник</vt:lpstr>
      <vt:lpstr>Особенности обучения</vt:lpstr>
      <vt:lpstr>Особенности обучения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Примерный набор принадлежностей для первоклассника </vt:lpstr>
      <vt:lpstr>Примерный набор принадлежностей для первоклассника </vt:lpstr>
      <vt:lpstr>Требования к школьной форме и деловому стилю одежды с 01.09.2013</vt:lpstr>
      <vt:lpstr>Требования к школьной форме и деловому стилю одежды с 01.09.2013</vt:lpstr>
      <vt:lpstr>Требования к школьной форме и деловому стилю одежды с 01.09.2013</vt:lpstr>
      <vt:lpstr>Для учащихся 1-4-х классов (парадная форма): </vt:lpstr>
      <vt:lpstr>Для учащихся 1-4-х классов (повседневная форма):</vt:lpstr>
      <vt:lpstr>Основные требования к форме  и внешнему виду</vt:lpstr>
      <vt:lpstr>Особенности обучения</vt:lpstr>
      <vt:lpstr>Используемый УМК-    «Школа России»</vt:lpstr>
      <vt:lpstr>Используемый УМК-    «Школа России»</vt:lpstr>
      <vt:lpstr>Используемый УМК-    «Школа России»</vt:lpstr>
      <vt:lpstr>Особенности обучения</vt:lpstr>
      <vt:lpstr>ПАМЯТКА РОДИТЕЛЯМ: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Елизавета Беляева</dc:creator>
  <cp:lastModifiedBy>админ</cp:lastModifiedBy>
  <cp:revision>24</cp:revision>
  <dcterms:modified xsi:type="dcterms:W3CDTF">2020-01-28T02:45:00Z</dcterms:modified>
</cp:coreProperties>
</file>