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91" r:id="rId2"/>
    <p:sldId id="289" r:id="rId3"/>
    <p:sldId id="257" r:id="rId4"/>
    <p:sldId id="259" r:id="rId5"/>
    <p:sldId id="278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7" r:id="rId22"/>
    <p:sldId id="273" r:id="rId23"/>
    <p:sldId id="274" r:id="rId24"/>
    <p:sldId id="287" r:id="rId25"/>
    <p:sldId id="292" r:id="rId26"/>
    <p:sldId id="29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5D5"/>
    <a:srgbClr val="F75E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1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9484-530C-442A-A07A-55A78779AB6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3F622-21A4-4AAE-8538-F05BB5126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785645-8AB8-4670-852F-46EFAE114C57}" type="slidenum">
              <a:rPr lang="ru-RU" sz="1200">
                <a:latin typeface="Arial" charset="0"/>
              </a:rPr>
              <a:pPr algn="r"/>
              <a:t>4</a:t>
            </a:fld>
            <a:endParaRPr lang="ru-RU" sz="120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smtClean="0"/>
              <a:t>	Сравнение подходов к выделению метапредметных результатов в рамках разработки материалов нового стандарта и в Образовательной системе «Школа 2100» </a:t>
            </a:r>
          </a:p>
          <a:p>
            <a:pPr eaLnBrk="1" hangingPunct="1"/>
            <a:r>
              <a:rPr lang="ru-RU" smtClean="0"/>
              <a:t>*показывает, что несмотря на различные используемые термины наблюдается принципиальное сходство подходов.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D3C520D-055C-401E-AEDE-AF82E81BDC14}" type="slidenum">
              <a:rPr lang="ru-RU" sz="1200">
                <a:latin typeface="Arial" charset="0"/>
              </a:rPr>
              <a:pPr algn="r"/>
              <a:t>15</a:t>
            </a:fld>
            <a:endParaRPr lang="ru-RU" sz="120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smtClean="0"/>
              <a:t>Сам алгоритм работы с текстом дети присваивают уже с первых школьных дней, если учитель делает это в системе. И дома , открывая любой учебник читают так сами – это организует деятельность каждого ученика. Задавая вопросы авторы и самому себе во время чтения, читатель учится общаться, развивая коммуникативные навыки. Извлекая любую информацию, человек становится богаче интеллектуально. А оценивая поступки литературных героев с точки зрения нравственных норм и правил,  учится оценивать ситуации и характеры людей с подобными качествами в жизни.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6E4B4F-9DF4-4292-A0CE-7849207F39C3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68" y="4343695"/>
            <a:ext cx="5030064" cy="4113916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800" smtClean="0"/>
              <a:t>	Дифференциация обучения на основе выделения обязательных требований к подготовке учащихся предполагает такую организацию учебного процесса, при которой </a:t>
            </a:r>
            <a:r>
              <a:rPr lang="ru-RU" sz="800" i="1" smtClean="0"/>
              <a:t>все школьники имеют возможность получать полноценное обучение</a:t>
            </a:r>
            <a:r>
              <a:rPr lang="ru-RU" sz="800" smtClean="0"/>
              <a:t>, в соответствии с рекомендуемыми Министерством образования и науки программами и учебниками, и вместе с тем </a:t>
            </a:r>
            <a:r>
              <a:rPr lang="ru-RU" sz="800" i="1" smtClean="0"/>
              <a:t>иметь ясное представление о том минимально обязательном наборе требований</a:t>
            </a:r>
            <a:r>
              <a:rPr lang="ru-RU" sz="800" smtClean="0"/>
              <a:t> к их знаниям, интеллектуальным и практическим умениям, навыкам познавательной и коммуникативной деятельности, которые будут им предъявлены к моменту окончания изучения курса, раздела или каждой отдельной темы.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	Реальные учебные достижения учеников, таким образом, могут быть самыми разными: от освоения </a:t>
            </a:r>
            <a:r>
              <a:rPr lang="ru-RU" sz="800" u="sng" smtClean="0"/>
              <a:t>всеми</a:t>
            </a:r>
            <a:r>
              <a:rPr lang="ru-RU" sz="800" smtClean="0"/>
              <a:t> учебного материала, минимально необходимого для последующего обучения, до более глубокого и полного освоения </a:t>
            </a:r>
            <a:r>
              <a:rPr lang="ru-RU" sz="800" u="sng" smtClean="0"/>
              <a:t>частью детей</a:t>
            </a:r>
            <a:r>
              <a:rPr lang="ru-RU" sz="800" smtClean="0"/>
              <a:t> изученного курса, вплоть до овладения навыками поисковой и исследовательской деятельности. Существенно, что достижения учащихся не могут быть ниже уровня, определенного как обязательный (базовый), что отвечает требованию преемственности в образовании.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Использование уровневой дифференциации вносит определенные изменения в учебный процесс, которые проявляются не столько в каких-либо особых методических приемах, применяемых учителем, сколько в изменении стиля взаимодействия с учениками.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	В условиях этой технологии ученик – это, прежде всего, партнер, имеющий право на принятие решений (на выбор содержания своего образования, уровня его усвоения и т.д.). Естественно, что и ответственность за выполнение принятого решения ложится на ученика. Главная же задача и обязанность учителя – помочь ребенку принять и выполнить принятое им решение. Помочь сделать правильный выбор, определиться в сфере своих познавательных интересов. Помочь составить или откорректировать программу самообразования, подобрать нужную литературу, поставить познавательную задачу, адекватную интересам и возможностям ученика, своевременно его проконсультировать и проконтролировать. Наконец, обеспечить своевременное достижение каждым, как минимум, обязательного уровня общеобразовательной подготовки.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	При этом данная технология предоставляет свободу учителю в выборе методов, средств и форм обучения – все это находится полностью в компетенции учителя, подчиняясь его личностным особенностям, методическим пристрастиям и т.п. 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	Апробация этого подхода свидетельствует о том, что он способствует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800" smtClean="0"/>
              <a:t>созданию психологического комфорта в процессе обучения и атмосферы делового сотрудничества детей, педагогов и родителей, основанного на строгом выполнении взаимных обязательств;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800" smtClean="0"/>
              <a:t>обеспечению условий для индивидуальной траектории развития каждого школьника, отвечающей его интересам, потребностям и возможностям;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800" smtClean="0"/>
              <a:t>формированию системы опорных базовых знаний и умений, составляющих основу при последующем обучении;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800" smtClean="0"/>
              <a:t>формированию системы оценки и самооценки, адекватной реальным достижениям детей, созданию на этой основе условий для принятия ребенком самостоятельных ответственных решений в отношении выбора той иной образовательной траектории.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	Выбор данного подхода обусловлен тем, что основанные на нем педагогические технологии обладают значительным воспитательным и развивающим, а также здоровьесберегающим потенциалом, что отвечает современным приоритетным потребностям личности, общества и государства.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FEACAC-3FBF-4DEA-8817-B7630BEBD56C}" type="slidenum">
              <a:rPr lang="ru-RU" sz="1200">
                <a:latin typeface="Arial" charset="0"/>
              </a:rPr>
              <a:pPr algn="r"/>
              <a:t>17</a:t>
            </a:fld>
            <a:endParaRPr lang="ru-RU" sz="120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smtClean="0"/>
              <a:t>Попробуем сравнить две структуры уроков. Пройдем по всем этапам урока и проследим, есть ли соответствие между ними? Стрелки дают нам подсказку. Что выделено цветом? Почему? Чему обучает проблемный диалог?</a:t>
            </a:r>
          </a:p>
          <a:p>
            <a:pPr eaLnBrk="1" hangingPunct="1"/>
            <a:r>
              <a:rPr lang="ru-RU" smtClean="0"/>
              <a:t>* Главное отличие проблемного диалога – участие детей в открытии знаний и соответствие структуры урока алгоритму решения проблем в жизни.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0EDE9C-D66C-47CC-9DC5-DF95DD99BE3A}" type="slidenum">
              <a:rPr lang="ru-RU" sz="1200">
                <a:latin typeface="Arial" charset="0"/>
              </a:rPr>
              <a:pPr algn="r"/>
              <a:t>18</a:t>
            </a:fld>
            <a:endParaRPr lang="ru-RU" sz="120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smtClean="0"/>
              <a:t>Как Вы думаете, развивает ли проблемный диалог общеучебные умения? А какие?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* Проблемный диалог способствует развитию всех групп общеучебных умений. Работая по алгоритму каждый день ребенок приучается планировать свои действия, а это прежде всего – организационные умения. Доказывая свою точку зрения, принимая или отвергая другую ученики учатся договариваться, а это – коммуникативные умения. Для оценки информации или ее отбора надо вспоминать что известно по той или иной проблеме, о том или ином понятии – это система развития интеллектуальных умений. случае, если приходится разбираться в системе нравственных ценностей – это развитие оценочных умений.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AA5DF1-8D23-46C8-A8A1-E2439959023D}" type="slidenum">
              <a:rPr lang="ru-RU" sz="1200">
                <a:latin typeface="Arial" charset="0"/>
              </a:rPr>
              <a:pPr algn="r"/>
              <a:t>19</a:t>
            </a:fld>
            <a:endParaRPr lang="ru-RU" sz="120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smtClean="0"/>
              <a:t>* Используемая в Образовательной системе «Школа 2100» технология оценки учебных успехов предлагает проводить оценку на уроке так, как это происходит в жизни. Свою деятельность оценивает сам ученик, причем оценка дается в качественной форме. 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dirty="0" smtClean="0"/>
              <a:t>* Важнейшую роль в технологии оценки учебных успехов играет правило самооценки. Его применение позволяет научить каждого ученика алгоритму своей самооценки. Учеба становится комфортной, когда ученик четко понимает, что надо делать и сам ставит себе отметку.</a:t>
            </a:r>
          </a:p>
        </p:txBody>
      </p:sp>
      <p:sp>
        <p:nvSpPr>
          <p:cNvPr id="54276" name="Номер слайда 3"/>
          <p:cNvSpPr txBox="1">
            <a:spLocks noGrp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8B356C-6420-4074-B48F-C09220A87245}" type="slidenum">
              <a:rPr lang="ru-RU" sz="1200">
                <a:latin typeface="Arial" charset="0"/>
              </a:rPr>
              <a:pPr algn="r"/>
              <a:t>20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575B129-FC50-42D5-8A2A-C94306C3D19D}" type="slidenum">
              <a:rPr lang="ru-RU" sz="1200">
                <a:latin typeface="Arial" charset="0"/>
              </a:rPr>
              <a:pPr algn="r"/>
              <a:t>21</a:t>
            </a:fld>
            <a:endParaRPr lang="ru-RU" sz="120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smtClean="0"/>
              <a:t>* Технология оценки учебных успехов способствует развитию всех групп общеучебных умений.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FC600-581F-4F50-97ED-4112D05304B4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68" y="4343695"/>
            <a:ext cx="5030064" cy="4113916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000" smtClean="0"/>
              <a:t>	Эти условия могут задаваться и описываться с помощью описания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образцов деятельности,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различных методических или дидактических средств,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последовательности выполняемых действий,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особенностей организации урока или иной единицы учебного процесса. </a:t>
            </a:r>
          </a:p>
          <a:p>
            <a:pPr eaLnBrk="1" hangingPunct="1">
              <a:lnSpc>
                <a:spcPct val="90000"/>
              </a:lnSpc>
            </a:pPr>
            <a:r>
              <a:rPr lang="ru-RU" sz="1000" smtClean="0"/>
              <a:t>	Можно также использовать понятие </a:t>
            </a:r>
            <a:r>
              <a:rPr lang="ru-RU" sz="1000" i="1" smtClean="0"/>
              <a:t>учебной ситуации</a:t>
            </a:r>
            <a:r>
              <a:rPr lang="ru-RU" sz="1000" smtClean="0"/>
              <a:t> как особой структурной единицы учебной деятельности, содержащей ее полный замкнутый цикл.</a:t>
            </a:r>
          </a:p>
          <a:p>
            <a:pPr eaLnBrk="1" hangingPunct="1">
              <a:lnSpc>
                <a:spcPct val="90000"/>
              </a:lnSpc>
            </a:pPr>
            <a:endParaRPr lang="ru-RU" sz="1000" smtClean="0"/>
          </a:p>
          <a:p>
            <a:pPr eaLnBrk="1" hangingPunct="1">
              <a:lnSpc>
                <a:spcPct val="90000"/>
              </a:lnSpc>
            </a:pPr>
            <a:r>
              <a:rPr lang="ru-RU" sz="1000" smtClean="0"/>
              <a:t>	</a:t>
            </a:r>
            <a:r>
              <a:rPr lang="ru-RU" sz="1000" b="1" smtClean="0"/>
              <a:t>Учебная ситуация – это такая особая единица учебного процесса, в которой дети с помощью учителя</a:t>
            </a:r>
            <a:endParaRPr lang="ru-RU" sz="100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обнаруживают предмет свого действия,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исследуют его, совершая разнообразные учебные действия,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преобразуют его, например, переформулируют, или предлагают свое описание и т.д.,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smtClean="0"/>
              <a:t>частично – запоминают. </a:t>
            </a:r>
          </a:p>
          <a:p>
            <a:pPr eaLnBrk="1" hangingPunct="1">
              <a:lnSpc>
                <a:spcPct val="90000"/>
              </a:lnSpc>
            </a:pPr>
            <a:r>
              <a:rPr lang="ru-RU" sz="1000" smtClean="0"/>
              <a:t>	При этом изучаемый </a:t>
            </a:r>
            <a:r>
              <a:rPr lang="ru-RU" sz="1000" i="1" smtClean="0"/>
              <a:t>учебный материал</a:t>
            </a:r>
            <a:r>
              <a:rPr lang="ru-RU" sz="1000" smtClean="0"/>
              <a:t> выступает как материал для создания учебной ситуации, в которой, совершая некоторые </a:t>
            </a:r>
            <a:r>
              <a:rPr lang="ru-RU" sz="1000" i="1" smtClean="0"/>
              <a:t>специфичные для данного учебного предмета действия</a:t>
            </a:r>
            <a:r>
              <a:rPr lang="ru-RU" sz="1000" smtClean="0"/>
              <a:t>, </a:t>
            </a:r>
            <a:r>
              <a:rPr lang="ru-RU" sz="1000" b="1" smtClean="0"/>
              <a:t>ребенок осваивает характерные для данной области способы действия, т.е. приобретает некоторые способности</a:t>
            </a:r>
            <a:r>
              <a:rPr lang="ru-RU" sz="10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1000" smtClean="0"/>
              <a:t>	Отбор и использование учебных ситуаций встраивается в логику традиционного учебного процесса, позволяя не противопоставлять «ЗУНовскую» и «деятельностную» парадигмы друг другу, а напротив, формировать у каждого ученика </a:t>
            </a:r>
            <a:r>
              <a:rPr lang="ru-RU" sz="1000" i="1" smtClean="0"/>
              <a:t>индивидуальные средства и способы действий</a:t>
            </a:r>
            <a:r>
              <a:rPr lang="ru-RU" sz="1000" smtClean="0"/>
              <a:t>, позволяющие ему быть «компетентным» в различных сферах культуры, каждая из которых предполагает </a:t>
            </a:r>
            <a:r>
              <a:rPr lang="ru-RU" sz="1000" b="1" i="1" smtClean="0"/>
              <a:t>особый способ действий относительно специфического содержания</a:t>
            </a:r>
            <a:r>
              <a:rPr lang="ru-RU" sz="1000" smtClean="0"/>
              <a:t>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3612FE-E5AB-48E4-B50B-2F256E5BFCA5}" type="slidenum">
              <a:rPr lang="ru-RU" sz="1200">
                <a:latin typeface="Arial" charset="0"/>
              </a:rPr>
              <a:pPr algn="r"/>
              <a:t>23</a:t>
            </a:fld>
            <a:endParaRPr lang="ru-RU" sz="120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smtClean="0"/>
              <a:t>Сам алгоритм работы с текстом дети присваивают уже с первых школьных дней, если учитель делает это в системе. И дома , открывая любой учебник читают так сами – это организует деятельность каждого ученика. Задавая вопросы авторы и самому себе во время чтения, читатель учится общаться, развивая коммуникативные навыки. Извлекая любую информацию, человек становится богаче интеллектуально. А оценивая поступки литературных героев с точки зрения нравственных норм и правил,  учится оценивать ситуации и характеры людей с подобными качествами в жизни.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88D8E-1825-449C-AF63-62EE79AB09E6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68" y="4343695"/>
            <a:ext cx="5030064" cy="4113916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000" dirty="0" smtClean="0"/>
              <a:t>	Эти условия могут задаваться и описываться с помощью описания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dirty="0" smtClean="0"/>
              <a:t>образцов деятельности,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dirty="0" smtClean="0"/>
              <a:t>различных методических или дидактических средств,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dirty="0" smtClean="0"/>
              <a:t>последовательности выполняемых действий,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dirty="0" smtClean="0"/>
              <a:t>особенностей организации урока или иной единицы учебного процесса. </a:t>
            </a:r>
          </a:p>
          <a:p>
            <a:pPr eaLnBrk="1" hangingPunct="1">
              <a:lnSpc>
                <a:spcPct val="90000"/>
              </a:lnSpc>
            </a:pPr>
            <a:r>
              <a:rPr lang="ru-RU" sz="1000" dirty="0" smtClean="0"/>
              <a:t>	Можно также использовать понятие </a:t>
            </a:r>
            <a:r>
              <a:rPr lang="ru-RU" sz="1000" i="1" dirty="0" smtClean="0"/>
              <a:t>учебной ситуации</a:t>
            </a:r>
            <a:r>
              <a:rPr lang="ru-RU" sz="1000" dirty="0" smtClean="0"/>
              <a:t> как особой структурной единицы учебной деятельности, содержащей ее полный замкнутый цикл.</a:t>
            </a:r>
          </a:p>
          <a:p>
            <a:pPr eaLnBrk="1" hangingPunct="1">
              <a:lnSpc>
                <a:spcPct val="90000"/>
              </a:lnSpc>
            </a:pPr>
            <a:endParaRPr lang="ru-RU" sz="1000" dirty="0" smtClean="0"/>
          </a:p>
          <a:p>
            <a:pPr eaLnBrk="1" hangingPunct="1">
              <a:lnSpc>
                <a:spcPct val="90000"/>
              </a:lnSpc>
            </a:pPr>
            <a:r>
              <a:rPr lang="ru-RU" sz="1000" dirty="0" smtClean="0"/>
              <a:t>	</a:t>
            </a:r>
            <a:r>
              <a:rPr lang="ru-RU" sz="1000" b="1" dirty="0" smtClean="0"/>
              <a:t>Учебная ситуация – это такая особая единица учебного процесса, в которой дети с помощью учителя</a:t>
            </a:r>
            <a:endParaRPr lang="ru-RU" sz="10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dirty="0" smtClean="0"/>
              <a:t>обнаруживают предмет </a:t>
            </a:r>
            <a:r>
              <a:rPr lang="ru-RU" sz="1000" dirty="0" err="1" smtClean="0"/>
              <a:t>свого</a:t>
            </a:r>
            <a:r>
              <a:rPr lang="ru-RU" sz="1000" dirty="0" smtClean="0"/>
              <a:t> действия,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dirty="0" smtClean="0"/>
              <a:t>исследуют его, совершая разнообразные учебные действия,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dirty="0" smtClean="0"/>
              <a:t>преобразуют его, например, переформулируют, или предлагают свое описание и т.д.,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1000" dirty="0" smtClean="0"/>
              <a:t>частично – запоминают. </a:t>
            </a:r>
          </a:p>
          <a:p>
            <a:pPr eaLnBrk="1" hangingPunct="1">
              <a:lnSpc>
                <a:spcPct val="90000"/>
              </a:lnSpc>
            </a:pPr>
            <a:r>
              <a:rPr lang="ru-RU" sz="1000" dirty="0" smtClean="0"/>
              <a:t>	При этом изучаемый </a:t>
            </a:r>
            <a:r>
              <a:rPr lang="ru-RU" sz="1000" i="1" dirty="0" smtClean="0"/>
              <a:t>учебный материал</a:t>
            </a:r>
            <a:r>
              <a:rPr lang="ru-RU" sz="1000" dirty="0" smtClean="0"/>
              <a:t> выступает как материал для создания учебной ситуации, в которой, совершая некоторые </a:t>
            </a:r>
            <a:r>
              <a:rPr lang="ru-RU" sz="1000" i="1" dirty="0" smtClean="0"/>
              <a:t>специфичные для данного учебного предмета действия</a:t>
            </a:r>
            <a:r>
              <a:rPr lang="ru-RU" sz="1000" dirty="0" smtClean="0"/>
              <a:t>, </a:t>
            </a:r>
            <a:r>
              <a:rPr lang="ru-RU" sz="1000" b="1" dirty="0" smtClean="0"/>
              <a:t>ребенок осваивает характерные для данной области способы действия, т.е. приобретает некоторые способности</a:t>
            </a:r>
            <a:r>
              <a:rPr lang="ru-RU" sz="1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1000" dirty="0" smtClean="0"/>
              <a:t>	Отбор и использование учебных ситуаций встраивается в логику традиционного учебного процесса, позволяя не противопоставлять «</a:t>
            </a:r>
            <a:r>
              <a:rPr lang="ru-RU" sz="1000" dirty="0" err="1" smtClean="0"/>
              <a:t>ЗУНовскую</a:t>
            </a:r>
            <a:r>
              <a:rPr lang="ru-RU" sz="1000" dirty="0" smtClean="0"/>
              <a:t>» и «</a:t>
            </a:r>
            <a:r>
              <a:rPr lang="ru-RU" sz="1000" dirty="0" err="1" smtClean="0"/>
              <a:t>деятельностную</a:t>
            </a:r>
            <a:r>
              <a:rPr lang="ru-RU" sz="1000" dirty="0" smtClean="0"/>
              <a:t>» парадигмы друг другу, а напротив, формировать у каждого ученика </a:t>
            </a:r>
            <a:r>
              <a:rPr lang="ru-RU" sz="1000" i="1" dirty="0" smtClean="0"/>
              <a:t>индивидуальные средства и способы действий</a:t>
            </a:r>
            <a:r>
              <a:rPr lang="ru-RU" sz="1000" dirty="0" smtClean="0"/>
              <a:t>, позволяющие ему быть «компетентным» в различных сферах культуры, каждая из которых предполагает </a:t>
            </a:r>
            <a:r>
              <a:rPr lang="ru-RU" sz="1000" b="1" i="1" dirty="0" smtClean="0"/>
              <a:t>особый способ действий относительно специфического содержания</a:t>
            </a:r>
            <a:r>
              <a:rPr lang="ru-RU" sz="1000" dirty="0" smtClean="0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7AD020-4F2F-43A1-BB63-0C9673E09F90}" type="slidenum">
              <a:rPr lang="ru-RU" sz="1200">
                <a:latin typeface="Arial" charset="0"/>
              </a:rPr>
              <a:pPr algn="r"/>
              <a:t>7</a:t>
            </a:fld>
            <a:endParaRPr lang="ru-RU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dirty="0" smtClean="0"/>
              <a:t>Сам алгоритм работы с текстом дети присваивают уже с первых школьных дней, если учитель делает это в системе. И дома , открывая любой учебник читают так сами – это организует деятельность каждого ученика. Задавая вопросы авторы и самому себе во время чтения, читатель учится общаться, развивая коммуникативные навыки. Извлекая любую информацию, человек становится богаче интеллектуально. А оценивая поступки литературных героев с точки зрения нравственных норм и правил,  учится оценивать ситуации и характеры людей с подобными качествами в жизни.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3E705-0DDA-446C-852B-239984BFF3BA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68" y="4343695"/>
            <a:ext cx="5030064" cy="4113916"/>
          </a:xfrm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Одним из удачных примеров проектной деятельности в ходе обучения русскому языку (клавиатурному письму, алфавиту) является  проект «Моя первая записная книжка».</a:t>
            </a:r>
          </a:p>
          <a:p>
            <a:pPr eaLnBrk="1" hangingPunct="1"/>
            <a:r>
              <a:rPr lang="ru-RU" dirty="0" smtClean="0"/>
              <a:t>Подготовка различных плакатов, памяток, моделей, организация и проведение выставок, викторин, конкурсов, спектаклей, проведение мини-исследований, предусматривающих обязательную презентацию полученных результатов – вот далеко не полный список примеров проектной деятельности в начальной школе.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70A411-074F-4DE1-AFF6-C28B0FFC4D1C}" type="slidenum">
              <a:rPr lang="ru-RU" sz="1200">
                <a:latin typeface="Arial" charset="0"/>
              </a:rPr>
              <a:pPr algn="r"/>
              <a:t>9</a:t>
            </a:fld>
            <a:endParaRPr lang="ru-RU" sz="120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smtClean="0"/>
              <a:t>Сам алгоритм работы с текстом дети присваивают уже с первых школьных дней, если учитель делает это в системе. И дома , открывая любой учебник читают так сами – это организует деятельность каждого ученика. Задавая вопросы авторы и самому себе во время чтения, читатель учится общаться, развивая коммуникативные навыки. Извлекая любую информацию, человек становится богаче интеллектуально. А оценивая поступки литературных героев с точки зрения нравственных норм и правил,  учится оценивать ситуации и характеры людей с подобными качествами в жизни.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F622-21A4-4AAE-8538-F05BB5126F2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E83A8-8F30-40AD-ABC1-A5D7F67D4C5E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68" y="4343695"/>
            <a:ext cx="5030064" cy="4113916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800" dirty="0" smtClean="0"/>
              <a:t>	Дифференциация обучения на основе выделения обязательных требований к подготовке учащихся предполагает такую организацию учебного процесса, при которой </a:t>
            </a:r>
            <a:r>
              <a:rPr lang="ru-RU" sz="800" i="1" dirty="0" smtClean="0"/>
              <a:t>все школьники имеют возможность получать полноценное обучение</a:t>
            </a:r>
            <a:r>
              <a:rPr lang="ru-RU" sz="800" dirty="0" smtClean="0"/>
              <a:t>, в соответствии с рекомендуемыми Министерством образования и науки программами и учебниками, и вместе с тем </a:t>
            </a:r>
            <a:r>
              <a:rPr lang="ru-RU" sz="800" i="1" dirty="0" smtClean="0"/>
              <a:t>иметь ясное представление о том минимально обязательном наборе требований</a:t>
            </a:r>
            <a:r>
              <a:rPr lang="ru-RU" sz="800" dirty="0" smtClean="0"/>
              <a:t> к их знаниям, интеллектуальным и практическим умениям, навыкам познавательной и коммуникативной деятельности, которые будут им предъявлены к моменту окончания изучения курса, раздела или каждой отдельной темы.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dirty="0" smtClean="0"/>
              <a:t>	Реальные учебные достижения учеников, таким образом, могут быть самыми разными: от освоения </a:t>
            </a:r>
            <a:r>
              <a:rPr lang="ru-RU" sz="800" u="sng" dirty="0" smtClean="0"/>
              <a:t>всеми</a:t>
            </a:r>
            <a:r>
              <a:rPr lang="ru-RU" sz="800" dirty="0" smtClean="0"/>
              <a:t> учебного материала, минимально необходимого для последующего обучения, до более глубокого и полного освоения </a:t>
            </a:r>
            <a:r>
              <a:rPr lang="ru-RU" sz="800" u="sng" dirty="0" smtClean="0"/>
              <a:t>частью детей</a:t>
            </a:r>
            <a:r>
              <a:rPr lang="ru-RU" sz="800" dirty="0" smtClean="0"/>
              <a:t> изученного курса, вплоть до овладения навыками поисковой и исследовательской деятельности. Существенно, что достижения учащихся не могут быть ниже уровня, определенного как обязательный (базовый), что отвечает требованию преемственности в образовании.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dirty="0" smtClean="0"/>
              <a:t>Использование уровневой дифференциации вносит определенные изменения в учебный процесс, которые проявляются не столько в каких-либо особых методических приемах, применяемых учителем, сколько в изменении стиля взаимодействия с учениками.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dirty="0" smtClean="0"/>
              <a:t>	В условиях этой технологии ученик – это, прежде всего, партнер, имеющий право на принятие решений (на выбор содержания своего образования, уровня его усвоения и т.д.). Естественно, что и ответственность за выполнение принятого решения ложится на ученика. Главная же задача и обязанность учителя – помочь ребенку принять и выполнить принятое им решение. Помочь сделать правильный выбор, определиться в сфере своих познавательных интересов. Помочь составить или откорректировать программу самообразования, подобрать нужную литературу, поставить познавательную задачу, адекватную интересам и возможностям ученика, своевременно его проконсультировать и проконтролировать. Наконец, обеспечить своевременное достижение каждым, как минимум, обязательного уровня общеобразовательной подготовки.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dirty="0" smtClean="0"/>
              <a:t>	При этом данная технология предоставляет свободу учителю в выборе методов, средств и форм обучения – все это находится полностью в компетенции учителя, подчиняясь его личностным особенностям, методическим пристрастиям и т.п. </a:t>
            </a:r>
          </a:p>
          <a:p>
            <a:pPr eaLnBrk="1" hangingPunct="1">
              <a:lnSpc>
                <a:spcPct val="80000"/>
              </a:lnSpc>
            </a:pPr>
            <a:r>
              <a:rPr lang="ru-RU" sz="800" dirty="0" smtClean="0"/>
              <a:t>	Апробация этого подхода свидетельствует о том, что он способствует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800" dirty="0" smtClean="0"/>
              <a:t>созданию психологического комфорта в процессе обучения и атмосферы делового сотрудничества детей, педагогов и родителей, основанного на строгом выполнении взаимных обязательств;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800" dirty="0" smtClean="0"/>
              <a:t>обеспечению условий для индивидуальной траектории развития каждого школьника, отвечающей его интересам, потребностям и возможностям;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800" dirty="0" smtClean="0"/>
              <a:t>формированию системы опорных базовых знаний и умений, составляющих основу при последующем обучении;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800" dirty="0" smtClean="0"/>
              <a:t>формированию системы оценки и самооценки, адекватной реальным достижениям детей, созданию на этой основе условий для принятия ребенком самостоятельных ответственных решений в отношении выбора той иной образовательной траектории.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dirty="0" smtClean="0"/>
              <a:t>	Выбор данного подхода обусловлен тем, что основанные на нем педагогические технологии обладают значительным воспитательным и развивающим, а также </a:t>
            </a:r>
            <a:r>
              <a:rPr lang="ru-RU" sz="800" dirty="0" err="1" smtClean="0"/>
              <a:t>здоровьесберегающим</a:t>
            </a:r>
            <a:r>
              <a:rPr lang="ru-RU" sz="800" dirty="0" smtClean="0"/>
              <a:t> потенциалом, что отвечает современным приоритетным потребностям личности, общества и государства.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364" y="8685917"/>
            <a:ext cx="2972016" cy="45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3F6FEB-DE0B-49D3-A1E4-F9F9EE65FD3A}" type="slidenum">
              <a:rPr lang="ru-RU" sz="1200">
                <a:latin typeface="Arial" charset="0"/>
              </a:rPr>
              <a:pPr algn="r"/>
              <a:t>13</a:t>
            </a:fld>
            <a:endParaRPr lang="ru-RU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r>
              <a:rPr lang="ru-RU" smtClean="0"/>
              <a:t>Сам алгоритм работы с текстом дети присваивают уже с первых школьных дней, если учитель делает это в системе. И дома , открывая любой учебник читают так сами – это организует деятельность каждого ученика. Задавая вопросы авторы и самому себе во время чтения, читатель учится общаться, развивая коммуникативные навыки. Извлекая любую информацию, человек становится богаче интеллектуально. А оценивая поступки литературных героев с точки зрения нравственных норм и правил,  учится оценивать ситуации и характеры людей с подобными качествами в жизни.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ABCE7-9165-4E2B-8BEB-385A79B45FE0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	В качестве ведущих направлений использования</a:t>
            </a:r>
            <a:r>
              <a:rPr lang="ru-RU" b="1" smtClean="0"/>
              <a:t> ИКТ-технологий </a:t>
            </a:r>
            <a:r>
              <a:rPr lang="ru-RU" smtClean="0"/>
              <a:t>на этой ступени обучения, как правило, выступают следующие.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b="1" smtClean="0"/>
              <a:t>ИСПОЛЬЗОВАНИЕ ИКТ</a:t>
            </a:r>
            <a:r>
              <a:rPr lang="ru-RU" smtClean="0"/>
              <a:t> для </a:t>
            </a:r>
            <a:r>
              <a:rPr lang="ru-RU" b="1" i="1" smtClean="0"/>
              <a:t>формирования первичных навыков работы с информацией </a:t>
            </a:r>
            <a:r>
              <a:rPr lang="ru-RU" smtClean="0"/>
              <a:t>– ее </a:t>
            </a:r>
            <a:r>
              <a:rPr lang="ru-RU" b="1" i="1" smtClean="0"/>
              <a:t>поиска и сортировки, упорядочивания и хранения</a:t>
            </a:r>
            <a:r>
              <a:rPr lang="ru-RU" smtClean="0"/>
              <a:t> – на основе таких универсальных учебных действий как </a:t>
            </a:r>
            <a:r>
              <a:rPr lang="ru-RU" i="1" smtClean="0"/>
              <a:t>классифицирование и маркировка с использование видовых и родовых связей</a:t>
            </a:r>
            <a:r>
              <a:rPr lang="ru-RU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	Важность и значимость этого направления, которое составляет основу таких важнейших операций как сравнение и обобщение, анализ и синтез, многократно вырастает сегодня, в эпоху глобальной информатизации, когда на первое место выступает такая характеристика информации как ее иерахичность.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b="1" smtClean="0"/>
              <a:t>ОСВОЕНИЕ ИКТ-СРЕДСТВ</a:t>
            </a:r>
            <a:r>
              <a:rPr lang="ru-RU" smtClean="0"/>
              <a:t> как одного из основных инструментов деятельности, приобретения навыков работы с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ru-RU" b="1" i="1" smtClean="0"/>
              <a:t>общепользовательскими инструментами</a:t>
            </a:r>
            <a:r>
              <a:rPr lang="ru-RU" smtClean="0"/>
              <a:t> (и прежде всего, с </a:t>
            </a:r>
            <a:r>
              <a:rPr lang="ru-RU" i="1" smtClean="0"/>
              <a:t>текстовым редактором</a:t>
            </a:r>
            <a:r>
              <a:rPr lang="ru-RU" smtClean="0"/>
              <a:t> и </a:t>
            </a:r>
            <a:r>
              <a:rPr lang="ru-RU" i="1" smtClean="0"/>
              <a:t>редактором презентаций</a:t>
            </a:r>
            <a:r>
              <a:rPr lang="ru-RU" smtClean="0"/>
              <a:t>, </a:t>
            </a:r>
            <a:r>
              <a:rPr lang="ru-RU" i="1" smtClean="0"/>
              <a:t>динамическими таблицами</a:t>
            </a:r>
            <a:r>
              <a:rPr lang="ru-RU" smtClean="0"/>
              <a:t>);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ru-RU" smtClean="0"/>
              <a:t>различными </a:t>
            </a:r>
            <a:r>
              <a:rPr lang="ru-RU" b="1" i="1" smtClean="0"/>
              <a:t>мультимедийными источниками</a:t>
            </a:r>
            <a:r>
              <a:rPr lang="ru-RU" smtClean="0"/>
              <a:t>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ru-RU" smtClean="0"/>
              <a:t>некоторыми </a:t>
            </a:r>
            <a:r>
              <a:rPr lang="ru-RU" b="1" i="1" smtClean="0"/>
              <a:t>инструментами коммуникации</a:t>
            </a:r>
            <a:r>
              <a:rPr lang="ru-RU" smtClean="0"/>
              <a:t> (и прежде всего – Интернетом). </a:t>
            </a:r>
          </a:p>
          <a:p>
            <a:pPr lvl="1"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BBDF13-2A96-407B-823C-3909B6A35A9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5C5DB7-B9B2-46A8-A9E9-0B2DC0F4E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214422"/>
            <a:ext cx="6172200" cy="380414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75E09"/>
                </a:solidFill>
              </a:rPr>
              <a:t>Современные</a:t>
            </a:r>
            <a:br>
              <a:rPr lang="ru-RU" sz="4800" dirty="0" smtClean="0">
                <a:solidFill>
                  <a:srgbClr val="F75E09"/>
                </a:solidFill>
              </a:rPr>
            </a:br>
            <a:r>
              <a:rPr lang="ru-RU" sz="4800" dirty="0" smtClean="0">
                <a:solidFill>
                  <a:srgbClr val="F75E09"/>
                </a:solidFill>
              </a:rPr>
              <a:t/>
            </a:r>
            <a:br>
              <a:rPr lang="ru-RU" sz="4800" dirty="0" smtClean="0">
                <a:solidFill>
                  <a:srgbClr val="F75E09"/>
                </a:solidFill>
              </a:rPr>
            </a:br>
            <a:r>
              <a:rPr lang="ru-RU" sz="4800" dirty="0" smtClean="0">
                <a:solidFill>
                  <a:srgbClr val="F75E09"/>
                </a:solidFill>
              </a:rPr>
              <a:t>образовательные </a:t>
            </a:r>
            <a:br>
              <a:rPr lang="ru-RU" sz="4800" dirty="0" smtClean="0">
                <a:solidFill>
                  <a:srgbClr val="F75E09"/>
                </a:solidFill>
              </a:rPr>
            </a:br>
            <a:r>
              <a:rPr lang="ru-RU" sz="4800" dirty="0" smtClean="0">
                <a:solidFill>
                  <a:srgbClr val="F75E09"/>
                </a:solidFill>
              </a:rPr>
              <a:t/>
            </a:r>
            <a:br>
              <a:rPr lang="ru-RU" sz="4800" dirty="0" smtClean="0">
                <a:solidFill>
                  <a:srgbClr val="F75E09"/>
                </a:solidFill>
              </a:rPr>
            </a:br>
            <a:r>
              <a:rPr lang="ru-RU" sz="4800" dirty="0" smtClean="0">
                <a:solidFill>
                  <a:srgbClr val="F75E09"/>
                </a:solidFill>
              </a:rPr>
              <a:t>технологии</a:t>
            </a:r>
            <a:endParaRPr lang="ru-RU" sz="4800" dirty="0">
              <a:solidFill>
                <a:srgbClr val="F75E0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ФГОС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7429520" y="785794"/>
            <a:ext cx="1357322" cy="1285884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929454" y="1857364"/>
            <a:ext cx="671514" cy="671514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858016" y="1285860"/>
            <a:ext cx="385762" cy="385762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715272" y="2571744"/>
            <a:ext cx="171448" cy="171448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6858016" y="2786058"/>
            <a:ext cx="285752" cy="285752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14290"/>
            <a:ext cx="8229600" cy="114300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Основные требования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к использованию метода проектов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57325"/>
            <a:ext cx="8358247" cy="4829195"/>
          </a:xfrm>
        </p:spPr>
        <p:txBody>
          <a:bodyPr/>
          <a:lstStyle/>
          <a:p>
            <a:pPr marL="457200" indent="-457200">
              <a:buClr>
                <a:srgbClr val="800000"/>
              </a:buClr>
              <a:buSzPct val="90000"/>
              <a:buFont typeface="+mj-lt"/>
              <a:buAutoNum type="arabicParenR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Наличие значимой </a:t>
            </a:r>
            <a:r>
              <a:rPr lang="ru-RU" sz="2400" dirty="0" smtClean="0">
                <a:solidFill>
                  <a:srgbClr val="0070C0"/>
                </a:solidFill>
              </a:rPr>
              <a:t>в исследовательском, творческом плане </a:t>
            </a:r>
            <a:r>
              <a:rPr lang="ru-RU" sz="2400" b="1" dirty="0" smtClean="0">
                <a:solidFill>
                  <a:srgbClr val="C00000"/>
                </a:solidFill>
              </a:rPr>
              <a:t>проблемы,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требующей интегрированного знания, исследовательского поиска для ее решения</a:t>
            </a:r>
          </a:p>
          <a:p>
            <a:pPr marL="457200" indent="-457200">
              <a:buClr>
                <a:srgbClr val="800000"/>
              </a:buClr>
              <a:buSzPct val="90000"/>
              <a:buFont typeface="+mj-lt"/>
              <a:buAutoNum type="arabicParenR"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Практическая, теоретическая, познавательная </a:t>
            </a:r>
            <a:r>
              <a:rPr lang="ru-RU" sz="2400" b="1" dirty="0" smtClean="0">
                <a:solidFill>
                  <a:srgbClr val="C00000"/>
                </a:solidFill>
              </a:rPr>
              <a:t>значимость</a:t>
            </a:r>
            <a:r>
              <a:rPr lang="ru-RU" sz="2400" dirty="0" smtClean="0">
                <a:solidFill>
                  <a:srgbClr val="0070C0"/>
                </a:solidFill>
              </a:rPr>
              <a:t> предполагаемых </a:t>
            </a:r>
            <a:r>
              <a:rPr lang="ru-RU" sz="2400" b="1" dirty="0" smtClean="0">
                <a:solidFill>
                  <a:srgbClr val="C00000"/>
                </a:solidFill>
              </a:rPr>
              <a:t>результатов</a:t>
            </a:r>
          </a:p>
          <a:p>
            <a:pPr marL="457200" indent="-457200">
              <a:buClr>
                <a:srgbClr val="800000"/>
              </a:buClr>
              <a:buSzPct val="90000"/>
              <a:buFont typeface="+mj-lt"/>
              <a:buAutoNum type="arabicParenR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Самостоятельная деятельность </a:t>
            </a:r>
            <a:r>
              <a:rPr lang="ru-RU" sz="2400" dirty="0" smtClean="0">
                <a:solidFill>
                  <a:srgbClr val="0070C0"/>
                </a:solidFill>
              </a:rPr>
              <a:t>учащихся</a:t>
            </a:r>
          </a:p>
          <a:p>
            <a:pPr marL="457200" indent="-457200">
              <a:buClr>
                <a:srgbClr val="800000"/>
              </a:buClr>
              <a:buSzPct val="90000"/>
              <a:buFont typeface="+mj-lt"/>
              <a:buAutoNum type="arabicParenR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Структурирование</a:t>
            </a:r>
            <a:r>
              <a:rPr lang="ru-RU" sz="2400" dirty="0" smtClean="0">
                <a:solidFill>
                  <a:srgbClr val="0070C0"/>
                </a:solidFill>
              </a:rPr>
              <a:t> содержательной части проекта (с указанием </a:t>
            </a:r>
            <a:r>
              <a:rPr lang="ru-RU" sz="2400" b="1" dirty="0" smtClean="0">
                <a:solidFill>
                  <a:srgbClr val="C00000"/>
                </a:solidFill>
              </a:rPr>
              <a:t>поэтапных результатов</a:t>
            </a:r>
            <a:r>
              <a:rPr lang="ru-RU" sz="2400" dirty="0" smtClean="0">
                <a:solidFill>
                  <a:srgbClr val="0070C0"/>
                </a:solidFill>
              </a:rPr>
              <a:t>)</a:t>
            </a:r>
          </a:p>
          <a:p>
            <a:pPr marL="457200" indent="-457200">
              <a:buClr>
                <a:srgbClr val="800000"/>
              </a:buClr>
              <a:buSzPct val="90000"/>
              <a:buFont typeface="+mj-lt"/>
              <a:buAutoNum type="arabicParenR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Использование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исследовательских методов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smtClean="0">
                <a:solidFill>
                  <a:srgbClr val="0070C0"/>
                </a:solidFill>
              </a:rPr>
              <a:t>предусматривающих определенную последовательность действий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9750" y="3176588"/>
            <a:ext cx="8353425" cy="1079500"/>
          </a:xfrm>
        </p:spPr>
        <p:txBody>
          <a:bodyPr>
            <a:normAutofit lnSpcReduction="10000"/>
          </a:bodyPr>
          <a:lstStyle/>
          <a:p>
            <a:pPr marL="609600" indent="-609600" algn="ctr" eaLnBrk="1" hangingPunct="1">
              <a:spcAft>
                <a:spcPct val="200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b="1" dirty="0" smtClean="0">
                <a:solidFill>
                  <a:srgbClr val="0070C0"/>
                </a:solidFill>
              </a:rPr>
              <a:t>Технология уровневой дифференциации</a:t>
            </a:r>
          </a:p>
          <a:p>
            <a:pPr marL="609600" indent="-609600" algn="ctr" eaLnBrk="1" hangingPunct="1">
              <a:spcAft>
                <a:spcPct val="200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«ЛЕСТНИЦА ДОСТИЖЕНИЙ»</a:t>
            </a:r>
            <a:endParaRPr lang="ru-RU" sz="900" b="1" dirty="0" smtClean="0">
              <a:solidFill>
                <a:srgbClr val="0070C0"/>
              </a:solidFill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714348" y="3857628"/>
            <a:ext cx="7429552" cy="278608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sz="1600" b="1" dirty="0">
                <a:solidFill>
                  <a:schemeClr val="bg2"/>
                </a:solidFill>
                <a:latin typeface="Arial" charset="0"/>
              </a:rPr>
              <a:t>			</a:t>
            </a:r>
            <a:r>
              <a:rPr lang="ru-RU" sz="1600" b="1" dirty="0">
                <a:latin typeface="Arial" charset="0"/>
              </a:rPr>
              <a:t>Основные принципы: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открытость системы требований,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предъявление образцов деятельности,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«ножницы» между базовым и повышенными уровнями требований,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посильность базового уровня, 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добровольность в освоении повышенных уровней требований, 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работа с группами «подвижного» состава, 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накопительная система оценивания</a:t>
            </a:r>
            <a:r>
              <a:rPr lang="ru-RU" sz="1400" b="1" dirty="0">
                <a:latin typeface="Arial" charset="0"/>
              </a:rPr>
              <a:t>.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428992" y="1214422"/>
            <a:ext cx="5214974" cy="200026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>
                <a:latin typeface="Arial" charset="0"/>
              </a:rPr>
              <a:t>Основа:</a:t>
            </a:r>
          </a:p>
          <a:p>
            <a:pPr algn="ctr" eaLnBrk="0" hangingPunct="0"/>
            <a:r>
              <a:rPr lang="ru-RU" sz="1600" b="1">
                <a:latin typeface="Arial" charset="0"/>
              </a:rPr>
              <a:t>дифференциация требований</a:t>
            </a:r>
          </a:p>
          <a:p>
            <a:pPr algn="ctr" eaLnBrk="0" hangingPunct="0"/>
            <a:r>
              <a:rPr lang="ru-RU" sz="1600" b="1">
                <a:latin typeface="Arial" charset="0"/>
              </a:rPr>
              <a:t>к уровню освоения, явное выделение</a:t>
            </a:r>
          </a:p>
          <a:p>
            <a:pPr algn="ctr" eaLnBrk="0" hangingPunct="0"/>
            <a:r>
              <a:rPr lang="ru-RU" sz="1600" b="1">
                <a:latin typeface="Arial" charset="0"/>
              </a:rPr>
              <a:t>базового и повышенных уровней</a:t>
            </a:r>
            <a:endParaRPr lang="ru-RU" b="1">
              <a:latin typeface="Arial" charset="0"/>
            </a:endParaRPr>
          </a:p>
        </p:txBody>
      </p:sp>
      <p:pic>
        <p:nvPicPr>
          <p:cNvPr id="17413" name="Picture 5" descr="IMGA04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928670"/>
            <a:ext cx="2200272" cy="146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11188" y="333375"/>
            <a:ext cx="6624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</a:rPr>
              <a:t>Базовые образовательные технологии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214291"/>
            <a:ext cx="8229600" cy="100013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Сущность технологии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«Лестница достижений»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389" y="1142985"/>
            <a:ext cx="8464578" cy="55261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sz="2400" dirty="0" smtClean="0">
                <a:solidFill>
                  <a:srgbClr val="0000CC"/>
                </a:solidFill>
              </a:rPr>
              <a:t>К относительно законченному отрезку учебного процесса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00CC"/>
                </a:solidFill>
              </a:rPr>
              <a:t>(уроку, теме, курсу) составляется лестница заданий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00CC"/>
                </a:solidFill>
              </a:rPr>
              <a:t>для самостоятельного выполнения</a:t>
            </a:r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Ученик выбирает тот уровень, который ему под силу!</a:t>
            </a:r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2400" i="1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57158" y="4643446"/>
            <a:ext cx="3276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4351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/>
              <a:t>Задания </a:t>
            </a:r>
          </a:p>
          <a:p>
            <a:pPr algn="ctr"/>
            <a:r>
              <a:rPr lang="ru-RU" b="1"/>
              <a:t>базового уровня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786050" y="3714752"/>
            <a:ext cx="3024187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4351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Задания </a:t>
            </a:r>
          </a:p>
          <a:p>
            <a:pPr algn="ctr"/>
            <a:r>
              <a:rPr lang="ru-RU" b="1" dirty="0"/>
              <a:t>повышенного уровня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929190" y="2786058"/>
            <a:ext cx="302577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4351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Задания максимального уровня</a:t>
            </a:r>
          </a:p>
        </p:txBody>
      </p:sp>
      <p:sp>
        <p:nvSpPr>
          <p:cNvPr id="18439" name="Стрелка вправо 6"/>
          <p:cNvSpPr>
            <a:spLocks noChangeArrowheads="1"/>
          </p:cNvSpPr>
          <p:nvPr/>
        </p:nvSpPr>
        <p:spPr bwMode="auto">
          <a:xfrm rot="-2551399">
            <a:off x="7750845" y="2195400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solidFill>
            <a:schemeClr val="accent1">
              <a:lumMod val="60000"/>
              <a:lumOff val="40000"/>
            </a:schemeClr>
          </a:solidFill>
          <a:ln w="14351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142852"/>
            <a:ext cx="8072494" cy="85725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Какие УУД формирует 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технология уровневой дифференциации?</a:t>
            </a: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250825" y="1214422"/>
            <a:ext cx="8536017" cy="535785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Коммуникативные – обосновывать  свою позицию в выборе </a:t>
            </a: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уровня.</a:t>
            </a:r>
            <a:endParaRPr lang="ru-RU" sz="2800" b="1" dirty="0">
              <a:solidFill>
                <a:srgbClr val="C00000"/>
              </a:solidFill>
              <a:latin typeface="Arial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>
                <a:solidFill>
                  <a:srgbClr val="0070C0"/>
                </a:solidFill>
                <a:latin typeface="Arial" charset="0"/>
              </a:rPr>
              <a:t>Познавательные – определение зоны ближайшего развития, желание выполнить задания более высокого уровня (ничем не рискуя</a:t>
            </a:r>
            <a:r>
              <a:rPr lang="ru-RU" sz="2800" b="1" dirty="0" smtClean="0">
                <a:solidFill>
                  <a:srgbClr val="0070C0"/>
                </a:solidFill>
                <a:latin typeface="Arial" charset="0"/>
              </a:rPr>
              <a:t>).</a:t>
            </a:r>
            <a:endParaRPr lang="ru-RU" sz="2800" b="1" dirty="0">
              <a:solidFill>
                <a:srgbClr val="0070C0"/>
              </a:solidFill>
              <a:latin typeface="Arial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Личностные–самооценка,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    саморазвитие и  самосовершенствование</a:t>
            </a: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, стремление к более высоким уровням </a:t>
            </a: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познания.</a:t>
            </a:r>
            <a:endParaRPr lang="ru-RU" sz="2800" b="1" dirty="0">
              <a:solidFill>
                <a:srgbClr val="C00000"/>
              </a:solidFill>
              <a:latin typeface="Arial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Arial" charset="0"/>
              </a:rPr>
              <a:t>4.  Регулятивные </a:t>
            </a:r>
            <a:r>
              <a:rPr lang="ru-RU" sz="2800" b="1" dirty="0">
                <a:solidFill>
                  <a:srgbClr val="0070C0"/>
                </a:solidFill>
                <a:latin typeface="Arial" charset="0"/>
              </a:rPr>
              <a:t>– умение работать по плану (алгоритму), не </a:t>
            </a:r>
            <a:r>
              <a:rPr lang="ru-RU" sz="2800" b="1" dirty="0" smtClean="0">
                <a:solidFill>
                  <a:srgbClr val="0070C0"/>
                </a:solidFill>
                <a:latin typeface="Arial" charset="0"/>
              </a:rPr>
              <a:t> прилагая </a:t>
            </a:r>
            <a:r>
              <a:rPr lang="ru-RU" sz="2800" b="1" dirty="0" err="1" smtClean="0">
                <a:solidFill>
                  <a:srgbClr val="0070C0"/>
                </a:solidFill>
                <a:latin typeface="Arial" charset="0"/>
              </a:rPr>
              <a:t>сверхусилий</a:t>
            </a:r>
            <a:r>
              <a:rPr lang="ru-RU" sz="2800" b="1" dirty="0" smtClean="0">
                <a:solidFill>
                  <a:srgbClr val="0070C0"/>
                </a:solidFill>
                <a:latin typeface="Arial" charset="0"/>
              </a:rPr>
              <a:t>. </a:t>
            </a:r>
            <a:endParaRPr lang="ru-RU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57158" y="3214686"/>
            <a:ext cx="8286807" cy="1000132"/>
          </a:xfrm>
        </p:spPr>
        <p:txBody>
          <a:bodyPr>
            <a:noAutofit/>
          </a:bodyPr>
          <a:lstStyle/>
          <a:p>
            <a:pPr marL="609600" indent="-609600" eaLnBrk="1" hangingPunct="1">
              <a:spcBef>
                <a:spcPct val="5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ИНФОРМАЦИОННЫЕ И</a:t>
            </a:r>
          </a:p>
          <a:p>
            <a:pPr marL="609600" indent="-609600" eaLnBrk="1" hangingPunct="1">
              <a:spcBef>
                <a:spcPct val="5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КОММУНИКАЦИОННЫЕ   ТЕХНОЛОГИИ</a:t>
            </a:r>
          </a:p>
        </p:txBody>
      </p:sp>
      <p:sp>
        <p:nvSpPr>
          <p:cNvPr id="20483" name="AutoShape 4"/>
          <p:cNvSpPr>
            <a:spLocks noChangeArrowheads="1"/>
          </p:cNvSpPr>
          <p:nvPr/>
        </p:nvSpPr>
        <p:spPr bwMode="auto">
          <a:xfrm>
            <a:off x="3500430" y="1071546"/>
            <a:ext cx="5000660" cy="212249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sz="1600" b="1" i="1" dirty="0">
                <a:latin typeface="Arial" charset="0"/>
              </a:rPr>
              <a:t>Информатизация образования –</a:t>
            </a:r>
          </a:p>
          <a:p>
            <a:pPr eaLnBrk="0" hangingPunct="0"/>
            <a:r>
              <a:rPr lang="ru-RU" sz="1600" b="1" i="1" dirty="0">
                <a:latin typeface="Arial" charset="0"/>
              </a:rPr>
              <a:t>это приведение системы образования</a:t>
            </a:r>
          </a:p>
          <a:p>
            <a:pPr eaLnBrk="0" hangingPunct="0"/>
            <a:r>
              <a:rPr lang="ru-RU" sz="1600" b="1" i="1" dirty="0">
                <a:latin typeface="Arial" charset="0"/>
              </a:rPr>
              <a:t>в соответствие с потребностями и</a:t>
            </a:r>
          </a:p>
          <a:p>
            <a:pPr eaLnBrk="0" hangingPunct="0"/>
            <a:r>
              <a:rPr lang="ru-RU" sz="1600" b="1" i="1" dirty="0">
                <a:latin typeface="Arial" charset="0"/>
              </a:rPr>
              <a:t>возможностями информационного</a:t>
            </a:r>
          </a:p>
          <a:p>
            <a:pPr eaLnBrk="0" hangingPunct="0"/>
            <a:r>
              <a:rPr lang="ru-RU" sz="1600" b="1" i="1" dirty="0">
                <a:latin typeface="Arial" charset="0"/>
              </a:rPr>
              <a:t>общества</a:t>
            </a:r>
          </a:p>
        </p:txBody>
      </p:sp>
      <p:sp>
        <p:nvSpPr>
          <p:cNvPr id="20484" name="AutoShape 5"/>
          <p:cNvSpPr>
            <a:spLocks noChangeArrowheads="1"/>
          </p:cNvSpPr>
          <p:nvPr/>
        </p:nvSpPr>
        <p:spPr bwMode="auto">
          <a:xfrm>
            <a:off x="285720" y="4214819"/>
            <a:ext cx="5857915" cy="2500329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sz="16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sz="1600" b="1" dirty="0">
                <a:latin typeface="Arial" charset="0"/>
              </a:rPr>
              <a:t>Образовательная деятельность на основе ИКТ:</a:t>
            </a:r>
          </a:p>
          <a:p>
            <a:pPr eaLnBrk="0" hangingPunct="0">
              <a:buFontTx/>
              <a:buChar char="•"/>
            </a:pPr>
            <a:r>
              <a:rPr lang="ru-RU" sz="1400" b="1" dirty="0">
                <a:latin typeface="Arial" charset="0"/>
              </a:rPr>
              <a:t>открытое (но контролируемое) пространство</a:t>
            </a:r>
          </a:p>
          <a:p>
            <a:pPr eaLnBrk="0" hangingPunct="0"/>
            <a:r>
              <a:rPr lang="ru-RU" sz="1400" b="1" dirty="0">
                <a:latin typeface="Arial" charset="0"/>
              </a:rPr>
              <a:t>информационных источников,</a:t>
            </a:r>
          </a:p>
          <a:p>
            <a:pPr eaLnBrk="0" hangingPunct="0">
              <a:buFontTx/>
              <a:buChar char="•"/>
            </a:pPr>
            <a:r>
              <a:rPr lang="ru-RU" sz="1400" b="1" dirty="0">
                <a:latin typeface="Arial" charset="0"/>
              </a:rPr>
              <a:t>инструменты «взрослой» информационной </a:t>
            </a:r>
            <a:r>
              <a:rPr lang="ru-RU" sz="1400" b="1" dirty="0" err="1">
                <a:latin typeface="Arial" charset="0"/>
              </a:rPr>
              <a:t>деят-ти</a:t>
            </a:r>
            <a:r>
              <a:rPr lang="ru-RU" sz="1400" b="1" dirty="0">
                <a:latin typeface="Arial" charset="0"/>
              </a:rPr>
              <a:t>,</a:t>
            </a:r>
          </a:p>
          <a:p>
            <a:pPr eaLnBrk="0" hangingPunct="0">
              <a:buFontTx/>
              <a:buChar char="•"/>
            </a:pPr>
            <a:r>
              <a:rPr lang="ru-RU" sz="1400" b="1" dirty="0">
                <a:latin typeface="Arial" charset="0"/>
              </a:rPr>
              <a:t>среда информационной поддержки учебного процесса,</a:t>
            </a:r>
          </a:p>
          <a:p>
            <a:pPr eaLnBrk="0" hangingPunct="0">
              <a:buFontTx/>
              <a:buChar char="•"/>
            </a:pPr>
            <a:r>
              <a:rPr lang="ru-RU" sz="1400" b="1" dirty="0">
                <a:latin typeface="Arial" charset="0"/>
              </a:rPr>
              <a:t>гибкое расписание занятий, гибкий состав учебных групп,</a:t>
            </a:r>
          </a:p>
          <a:p>
            <a:pPr eaLnBrk="0" hangingPunct="0">
              <a:buFontTx/>
              <a:buChar char="•"/>
            </a:pPr>
            <a:r>
              <a:rPr lang="ru-RU" sz="1400" b="1" dirty="0">
                <a:latin typeface="Arial" charset="0"/>
              </a:rPr>
              <a:t>современные системы управления учебным процессом</a:t>
            </a:r>
          </a:p>
        </p:txBody>
      </p:sp>
      <p:pic>
        <p:nvPicPr>
          <p:cNvPr id="20485" name="Picture 6" descr="EA348E4FAB2BF7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285860"/>
            <a:ext cx="257664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it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2543" y="4429132"/>
            <a:ext cx="2015671" cy="1477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539750" y="260350"/>
            <a:ext cx="6624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Базовые образовательные технологии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260350"/>
            <a:ext cx="8429684" cy="123982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Какие УУД формируют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информационные и коммуникационные технологии?</a:t>
            </a: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341313" y="1571612"/>
            <a:ext cx="7874025" cy="500066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Коммуникативные – умение общаться в условиях Интернета, </a:t>
            </a:r>
            <a:r>
              <a:rPr lang="en-US" sz="2800" b="1" dirty="0">
                <a:solidFill>
                  <a:srgbClr val="C00000"/>
                </a:solidFill>
                <a:latin typeface="Arial" charset="0"/>
              </a:rPr>
              <a:t>SMS</a:t>
            </a:r>
            <a:endParaRPr lang="ru-RU" sz="2800" b="1" dirty="0">
              <a:solidFill>
                <a:srgbClr val="C00000"/>
              </a:solidFill>
              <a:latin typeface="Arial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>
                <a:solidFill>
                  <a:srgbClr val="0070C0"/>
                </a:solidFill>
                <a:latin typeface="Arial" charset="0"/>
              </a:rPr>
              <a:t>Познавательные – поиск, сортировка, классифицирование, маркировка,  упорядочивание (на основе видовых и родовых связей) и хранение информации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>
                <a:solidFill>
                  <a:schemeClr val="accent3"/>
                </a:solidFill>
                <a:latin typeface="Arial" charset="0"/>
              </a:rPr>
              <a:t>Личностные – умение отличить полезную информацию от ненужной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>
                <a:solidFill>
                  <a:srgbClr val="0070C0"/>
                </a:solidFill>
                <a:latin typeface="Arial" charset="0"/>
              </a:rPr>
              <a:t>Регулятивные – умение создавать алгоритмы разных видов (программирование)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28596" y="2928934"/>
            <a:ext cx="8358247" cy="1000132"/>
          </a:xfrm>
        </p:spPr>
        <p:txBody>
          <a:bodyPr>
            <a:noAutofit/>
          </a:bodyPr>
          <a:lstStyle/>
          <a:p>
            <a:pPr marL="609600" indent="-609600" algn="ctr" eaLnBrk="1" hangingPunct="1">
              <a:spcAft>
                <a:spcPct val="200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Проблемно-диалогическое обучение</a:t>
            </a:r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611188" y="3357563"/>
            <a:ext cx="7747026" cy="3214709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sz="1600" b="1" dirty="0">
                <a:solidFill>
                  <a:schemeClr val="bg2"/>
                </a:solidFill>
                <a:latin typeface="Arial" charset="0"/>
              </a:rPr>
              <a:t>			</a:t>
            </a:r>
          </a:p>
          <a:p>
            <a:pPr eaLnBrk="0" hangingPunct="0"/>
            <a:r>
              <a:rPr lang="ru-RU" sz="1600" b="1" dirty="0">
                <a:solidFill>
                  <a:schemeClr val="bg2"/>
                </a:solidFill>
                <a:latin typeface="Arial" charset="0"/>
              </a:rPr>
              <a:t>		</a:t>
            </a:r>
            <a:r>
              <a:rPr lang="ru-RU" b="1" dirty="0">
                <a:latin typeface="Arial" charset="0"/>
              </a:rPr>
              <a:t>Данная технология предполагает: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создание проблемной ситуации,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формулирование учебной проблемы,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актуализация имеющихся знаний для решения учебной проблемы,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поиск решения проблемы, открытие нового знания,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применение нового знания, </a:t>
            </a:r>
          </a:p>
          <a:p>
            <a:pPr eaLnBrk="0" hangingPunct="0">
              <a:buFontTx/>
              <a:buChar char="•"/>
            </a:pPr>
            <a:r>
              <a:rPr lang="ru-RU" sz="1600" b="1" dirty="0">
                <a:latin typeface="Arial" charset="0"/>
              </a:rPr>
              <a:t>выражение решения в виде словесного тезиса, схемы, таблицы, </a:t>
            </a:r>
          </a:p>
          <a:p>
            <a:pPr eaLnBrk="0" hangingPunct="0"/>
            <a:r>
              <a:rPr lang="ru-RU" sz="1600" b="1" dirty="0">
                <a:latin typeface="Arial" charset="0"/>
              </a:rPr>
              <a:t>художественного образа и т.д.</a:t>
            </a:r>
          </a:p>
          <a:p>
            <a:pPr eaLnBrk="0" hangingPunct="0"/>
            <a:endParaRPr lang="ru-RU" sz="14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>
            <a:off x="1571604" y="1214422"/>
            <a:ext cx="5643602" cy="1727201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latin typeface="Arial" charset="0"/>
              </a:rPr>
              <a:t>Один из самых эффективных</a:t>
            </a:r>
          </a:p>
          <a:p>
            <a:pPr algn="ctr" eaLnBrk="0" hangingPunct="0"/>
            <a:r>
              <a:rPr lang="ru-RU" b="1" dirty="0">
                <a:latin typeface="Arial" charset="0"/>
              </a:rPr>
              <a:t> способов</a:t>
            </a:r>
          </a:p>
          <a:p>
            <a:pPr algn="ctr" eaLnBrk="0" hangingPunct="0"/>
            <a:r>
              <a:rPr lang="ru-RU" b="1" dirty="0">
                <a:latin typeface="Arial" charset="0"/>
              </a:rPr>
              <a:t> введения нового знания</a:t>
            </a:r>
            <a:endParaRPr lang="ru-RU" dirty="0">
              <a:latin typeface="Arial" charset="0"/>
            </a:endParaRP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468313" y="296863"/>
            <a:ext cx="6624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Базовые образовательные технологии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0" name="Rectangle 9"/>
          <p:cNvSpPr>
            <a:spLocks noChangeArrowheads="1"/>
          </p:cNvSpPr>
          <p:nvPr/>
        </p:nvSpPr>
        <p:spPr bwMode="auto">
          <a:xfrm>
            <a:off x="0" y="0"/>
            <a:ext cx="9144000" cy="1403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Проблемно-диалогическая технология </a:t>
            </a:r>
            <a:br>
              <a:rPr lang="ru-RU" sz="3200" b="1" dirty="0">
                <a:solidFill>
                  <a:srgbClr val="C00000"/>
                </a:solidFill>
                <a:latin typeface="Arial" charset="0"/>
              </a:rPr>
            </a:br>
            <a:r>
              <a:rPr lang="ru-RU" sz="2000" dirty="0">
                <a:solidFill>
                  <a:srgbClr val="C00000"/>
                </a:solidFill>
                <a:latin typeface="Arial" charset="0"/>
              </a:rPr>
              <a:t>Цель - обучить самостоятельному решению проблем</a:t>
            </a:r>
            <a:br>
              <a:rPr lang="ru-RU" sz="2000" dirty="0">
                <a:solidFill>
                  <a:srgbClr val="C00000"/>
                </a:solidFill>
                <a:latin typeface="Arial" charset="0"/>
              </a:rPr>
            </a:br>
            <a:r>
              <a:rPr lang="ru-RU" sz="2000" dirty="0">
                <a:solidFill>
                  <a:srgbClr val="C00000"/>
                </a:solidFill>
                <a:latin typeface="Arial" charset="0"/>
              </a:rPr>
              <a:t>Средство - открытие знаний вместе с детьми</a:t>
            </a:r>
          </a:p>
        </p:txBody>
      </p:sp>
      <p:sp>
        <p:nvSpPr>
          <p:cNvPr id="23554" name="Номер слайда 7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23EE0C3-3952-44FF-AC5C-365F34C2E576}" type="slidenum">
              <a:rPr lang="ru-RU" sz="1400">
                <a:latin typeface="Arial" charset="0"/>
              </a:rPr>
              <a:pPr algn="r"/>
              <a:t>17</a:t>
            </a:fld>
            <a:endParaRPr lang="ru-RU" sz="1400">
              <a:latin typeface="Arial" charset="0"/>
            </a:endParaRPr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20" y="1285860"/>
            <a:ext cx="3325843" cy="512288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Традиционный урок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effectLst/>
              </a:rPr>
              <a:t>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1.Проверка </a:t>
            </a:r>
            <a:r>
              <a:rPr lang="ru-RU" sz="2400" dirty="0" err="1" smtClean="0"/>
              <a:t>д</a:t>
            </a:r>
            <a:r>
              <a:rPr lang="ru-RU" sz="2400" dirty="0" smtClean="0"/>
              <a:t>/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folHlink"/>
                </a:solidFill>
              </a:rPr>
              <a:t>учеников</a:t>
            </a:r>
            <a:r>
              <a:rPr lang="ru-RU" sz="2400" dirty="0" smtClean="0">
                <a:solidFill>
                  <a:srgbClr val="299410"/>
                </a:solidFill>
              </a:rPr>
              <a:t> </a:t>
            </a:r>
            <a:r>
              <a:rPr lang="ru-RU" sz="2400" b="1" dirty="0" smtClean="0">
                <a:solidFill>
                  <a:srgbClr val="800000"/>
                </a:solidFill>
              </a:rPr>
              <a:t>учителем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2.Объявление темы </a:t>
            </a:r>
            <a:r>
              <a:rPr lang="ru-RU" sz="2400" b="1" dirty="0" smtClean="0">
                <a:solidFill>
                  <a:srgbClr val="800000"/>
                </a:solidFill>
              </a:rPr>
              <a:t>учителем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3.Объяснение темы </a:t>
            </a:r>
            <a:r>
              <a:rPr lang="ru-RU" sz="2400" b="1" dirty="0" smtClean="0">
                <a:solidFill>
                  <a:srgbClr val="800000"/>
                </a:solidFill>
              </a:rPr>
              <a:t>учителем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4.Закрепление знаний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учениками</a:t>
            </a:r>
          </a:p>
        </p:txBody>
      </p:sp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4429125" y="1214423"/>
            <a:ext cx="4143404" cy="5286411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 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Проблемно-диалогический урок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400" dirty="0">
                <a:latin typeface="Arial" charset="0"/>
              </a:rPr>
              <a:t>1.Создание проблемной ситуации </a:t>
            </a:r>
            <a:r>
              <a:rPr lang="ru-RU" sz="2400" b="1" dirty="0">
                <a:solidFill>
                  <a:srgbClr val="800000"/>
                </a:solidFill>
                <a:latin typeface="Arial" charset="0"/>
              </a:rPr>
              <a:t>учителем</a:t>
            </a:r>
            <a:r>
              <a:rPr lang="ru-RU" sz="2400" dirty="0">
                <a:latin typeface="Arial" charset="0"/>
              </a:rPr>
              <a:t> и формулирование  проблемы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учениками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400" dirty="0">
                <a:latin typeface="Arial" charset="0"/>
              </a:rPr>
              <a:t>2.Актуализация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учениками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smtClean="0">
                <a:latin typeface="Arial" charset="0"/>
              </a:rPr>
              <a:t>своих  знаний</a:t>
            </a:r>
            <a:endParaRPr lang="ru-RU" sz="2400" dirty="0">
              <a:latin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400" dirty="0">
                <a:latin typeface="Arial" charset="0"/>
              </a:rPr>
              <a:t>3. Поиск решения проблемы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учениками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400" dirty="0">
                <a:latin typeface="Arial" charset="0"/>
              </a:rPr>
              <a:t>4.Выражение </a:t>
            </a:r>
            <a:r>
              <a:rPr lang="ru-RU" sz="2400" dirty="0" smtClean="0">
                <a:latin typeface="Arial" charset="0"/>
              </a:rPr>
              <a:t>решения проблемы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учениками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AutoNum type="arabicPeriod" startAt="5"/>
              <a:defRPr/>
            </a:pPr>
            <a:r>
              <a:rPr lang="ru-RU" sz="2400" dirty="0" smtClean="0">
                <a:latin typeface="Arial" charset="0"/>
              </a:rPr>
              <a:t>Применение знаний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учениками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3349" name="Line 5"/>
          <p:cNvSpPr>
            <a:spLocks noChangeShapeType="1"/>
          </p:cNvSpPr>
          <p:nvPr/>
        </p:nvSpPr>
        <p:spPr bwMode="auto">
          <a:xfrm flipV="1">
            <a:off x="3563939" y="2428868"/>
            <a:ext cx="1008061" cy="1379544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3350" name="Line 6"/>
          <p:cNvSpPr>
            <a:spLocks noChangeShapeType="1"/>
          </p:cNvSpPr>
          <p:nvPr/>
        </p:nvSpPr>
        <p:spPr bwMode="auto">
          <a:xfrm>
            <a:off x="3357555" y="5540372"/>
            <a:ext cx="857256" cy="388957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3351" name="Line 7"/>
          <p:cNvSpPr>
            <a:spLocks noChangeShapeType="1"/>
          </p:cNvSpPr>
          <p:nvPr/>
        </p:nvSpPr>
        <p:spPr bwMode="auto">
          <a:xfrm>
            <a:off x="3571868" y="4357694"/>
            <a:ext cx="1008062" cy="180987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3352" name="Line 8"/>
          <p:cNvSpPr>
            <a:spLocks noChangeShapeType="1"/>
          </p:cNvSpPr>
          <p:nvPr/>
        </p:nvSpPr>
        <p:spPr bwMode="auto">
          <a:xfrm>
            <a:off x="3563939" y="3016251"/>
            <a:ext cx="1008061" cy="627063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313347" name="Picture 3" descr="L3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5720" y="5678488"/>
            <a:ext cx="1296988" cy="1179512"/>
          </a:xfrm>
          <a:noFill/>
        </p:spPr>
      </p:pic>
      <p:sp>
        <p:nvSpPr>
          <p:cNvPr id="11" name="Стрелка вправо 10"/>
          <p:cNvSpPr/>
          <p:nvPr/>
        </p:nvSpPr>
        <p:spPr>
          <a:xfrm rot="1979820">
            <a:off x="3391448" y="4754281"/>
            <a:ext cx="1264160" cy="236545"/>
          </a:xfrm>
          <a:prstGeom prst="rightArrow">
            <a:avLst/>
          </a:prstGeom>
          <a:solidFill>
            <a:srgbClr val="4B25D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52"/>
            <a:ext cx="9144000" cy="100013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Какие УУД прежде всего формирует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проблемный диалог?</a:t>
            </a:r>
          </a:p>
        </p:txBody>
      </p:sp>
      <p:sp>
        <p:nvSpPr>
          <p:cNvPr id="333827" name="Rectangle 3"/>
          <p:cNvSpPr>
            <a:spLocks noChangeArrowheads="1"/>
          </p:cNvSpPr>
          <p:nvPr/>
        </p:nvSpPr>
        <p:spPr bwMode="auto">
          <a:xfrm>
            <a:off x="341313" y="1142984"/>
            <a:ext cx="7874025" cy="5346716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Регулятивные – умение организовать решение проблемы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Коммуникативные – умение вести диалог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Познавательные– извлекать информацию, делать логические выводы и т.п.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Личностные – в случае если ставилась проблема нравственной оценки ситуации, гражданского выбора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14291"/>
            <a:ext cx="8072494" cy="92869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Технология оценивания образовательных  достижений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572264" y="1571613"/>
            <a:ext cx="2071703" cy="3786213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  <a:effectLst/>
              </a:rPr>
              <a:t>   </a:t>
            </a:r>
            <a:r>
              <a:rPr lang="ru-RU" sz="2000" b="1" dirty="0" smtClean="0">
                <a:solidFill>
                  <a:srgbClr val="0070C0"/>
                </a:solidFill>
                <a:effectLst/>
              </a:rPr>
              <a:t>Традиции оценивания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ЧТО</a:t>
            </a:r>
            <a:r>
              <a:rPr lang="ru-RU" sz="2000" dirty="0" smtClean="0">
                <a:effectLst/>
              </a:rPr>
              <a:t>: знания – </a:t>
            </a:r>
            <a:r>
              <a:rPr lang="ru-RU" sz="2000" b="1" dirty="0" smtClean="0">
                <a:solidFill>
                  <a:srgbClr val="FF0000"/>
                </a:solidFill>
              </a:rPr>
              <a:t>отметкой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</a:rPr>
              <a:t>(знак в некой системе)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КТО</a:t>
            </a:r>
            <a:r>
              <a:rPr lang="ru-RU" sz="2000" dirty="0" smtClean="0">
                <a:effectLst/>
              </a:rPr>
              <a:t>: </a:t>
            </a:r>
            <a:r>
              <a:rPr lang="ru-RU" sz="2000" b="1" dirty="0" smtClean="0">
                <a:solidFill>
                  <a:srgbClr val="FF0000"/>
                </a:solidFill>
              </a:rPr>
              <a:t>учитель</a:t>
            </a:r>
            <a:r>
              <a:rPr lang="ru-RU" sz="2800" dirty="0" smtClean="0">
                <a:effectLst/>
              </a:rPr>
              <a:t> </a:t>
            </a:r>
            <a:endParaRPr lang="ru-RU" sz="2800" dirty="0" smtClean="0">
              <a:solidFill>
                <a:srgbClr val="299410"/>
              </a:solidFill>
              <a:effectLst/>
            </a:endParaRPr>
          </a:p>
        </p:txBody>
      </p: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2643174" y="1142984"/>
            <a:ext cx="3857652" cy="5113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000" dirty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                    </a:t>
            </a: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ТО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образовательных</a:t>
            </a:r>
            <a:endParaRPr lang="ru-RU" sz="2800" b="1" dirty="0" smtClean="0">
              <a:solidFill>
                <a:srgbClr val="FF0000"/>
              </a:solidFill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достижений</a:t>
            </a:r>
            <a:endParaRPr lang="ru-RU" sz="3000" b="1" dirty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             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ЧТО</a:t>
            </a:r>
            <a:r>
              <a:rPr lang="ru-RU" sz="2400" dirty="0">
                <a:latin typeface="Arial" charset="0"/>
              </a:rPr>
              <a:t>: </a:t>
            </a:r>
            <a:endParaRPr lang="ru-RU" sz="2400" dirty="0" smtClean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dirty="0" smtClean="0">
                <a:latin typeface="Arial" charset="0"/>
              </a:rPr>
              <a:t>        решение задач, </a:t>
            </a:r>
            <a:endParaRPr lang="ru-RU" sz="24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dirty="0" smtClean="0">
                <a:latin typeface="Arial" charset="0"/>
              </a:rPr>
              <a:t>         оценка </a:t>
            </a:r>
            <a:r>
              <a:rPr lang="ru-RU" sz="2400" dirty="0">
                <a:latin typeface="Arial" charset="0"/>
              </a:rPr>
              <a:t>+ отметка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</a:rPr>
              <a:t>              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КТО</a:t>
            </a:r>
            <a:r>
              <a:rPr lang="ru-RU" sz="2400" dirty="0" smtClean="0">
                <a:latin typeface="Arial" charset="0"/>
              </a:rPr>
              <a:t>: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ученик-</a:t>
            </a:r>
            <a:r>
              <a:rPr lang="ru-RU" sz="2800" dirty="0" smtClean="0">
                <a:latin typeface="Arial" charset="0"/>
              </a:rPr>
              <a:t>самооценка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800" dirty="0" smtClean="0">
                <a:latin typeface="Arial" charset="0"/>
              </a:rPr>
              <a:t>и </a:t>
            </a:r>
            <a:r>
              <a:rPr lang="ru-RU" sz="2800" b="1" dirty="0">
                <a:solidFill>
                  <a:srgbClr val="FF0000"/>
                </a:solidFill>
                <a:latin typeface="Arial" charset="0"/>
              </a:rPr>
              <a:t>у</a:t>
            </a: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читель</a:t>
            </a:r>
            <a:r>
              <a:rPr lang="ru-RU" sz="2800" dirty="0" smtClean="0">
                <a:latin typeface="Arial" charset="0"/>
              </a:rPr>
              <a:t> в диалоге</a:t>
            </a:r>
            <a:endParaRPr lang="ru-RU" sz="28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ru-RU" sz="1600" dirty="0">
              <a:solidFill>
                <a:srgbClr val="299410"/>
              </a:solidFill>
              <a:latin typeface="Arial" charset="0"/>
            </a:endParaRPr>
          </a:p>
        </p:txBody>
      </p:sp>
      <p:sp>
        <p:nvSpPr>
          <p:cNvPr id="297996" name="Rectangle 12"/>
          <p:cNvSpPr>
            <a:spLocks noChangeArrowheads="1"/>
          </p:cNvSpPr>
          <p:nvPr/>
        </p:nvSpPr>
        <p:spPr bwMode="auto">
          <a:xfrm>
            <a:off x="285720" y="1571612"/>
            <a:ext cx="2357454" cy="477678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000" dirty="0">
                <a:latin typeface="Arial" charset="0"/>
              </a:rPr>
              <a:t>  </a:t>
            </a:r>
            <a:r>
              <a:rPr lang="ru-RU" sz="2000" b="1" dirty="0" smtClean="0">
                <a:solidFill>
                  <a:srgbClr val="0070C0"/>
                </a:solidFill>
                <a:latin typeface="Arial" charset="0"/>
              </a:rPr>
              <a:t>Оценивание </a:t>
            </a:r>
            <a:r>
              <a:rPr lang="ru-RU" sz="2000" b="1" dirty="0">
                <a:solidFill>
                  <a:srgbClr val="0070C0"/>
                </a:solidFill>
                <a:latin typeface="Arial" charset="0"/>
              </a:rPr>
              <a:t>в жизни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ЧТО</a:t>
            </a:r>
            <a:r>
              <a:rPr lang="ru-RU" sz="2000" dirty="0">
                <a:latin typeface="Arial" charset="0"/>
              </a:rPr>
              <a:t>: Как </a:t>
            </a:r>
            <a:r>
              <a:rPr lang="ru-RU" sz="2000" dirty="0" smtClean="0">
                <a:latin typeface="Arial" charset="0"/>
              </a:rPr>
              <a:t>решили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dirty="0" smtClean="0">
                <a:latin typeface="Arial" charset="0"/>
              </a:rPr>
              <a:t>проблемы </a:t>
            </a:r>
            <a:r>
              <a:rPr lang="ru-RU" sz="2000" dirty="0">
                <a:latin typeface="Arial" charset="0"/>
              </a:rPr>
              <a:t>=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оценка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dirty="0" smtClean="0">
                <a:latin typeface="Arial" charset="0"/>
              </a:rPr>
              <a:t>(качественная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dirty="0" smtClean="0">
                <a:latin typeface="Arial" charset="0"/>
              </a:rPr>
              <a:t>характеристика</a:t>
            </a:r>
            <a:r>
              <a:rPr lang="ru-RU" sz="2000" dirty="0">
                <a:latin typeface="Arial" charset="0"/>
              </a:rPr>
              <a:t>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КТО</a:t>
            </a:r>
            <a:r>
              <a:rPr lang="ru-RU" sz="2000" dirty="0">
                <a:latin typeface="Arial" charset="0"/>
              </a:rPr>
              <a:t>:</a:t>
            </a:r>
            <a:r>
              <a:rPr lang="ru-RU" sz="2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ы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сами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dirty="0" smtClean="0">
                <a:latin typeface="Arial" charset="0"/>
              </a:rPr>
              <a:t>по итогу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dirty="0" smtClean="0">
                <a:latin typeface="Arial" charset="0"/>
              </a:rPr>
              <a:t>деятельности </a:t>
            </a:r>
            <a:endParaRPr lang="ru-RU" sz="2000" dirty="0">
              <a:solidFill>
                <a:srgbClr val="29941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7929618" cy="6054347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480" y="188913"/>
            <a:ext cx="5429288" cy="45400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САМООЦЕНКА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642918"/>
            <a:ext cx="7858180" cy="592935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0070C0"/>
                </a:solidFill>
              </a:rPr>
              <a:t>Учитель и ученик по возможности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dirty="0" smtClean="0">
                <a:solidFill>
                  <a:srgbClr val="0070C0"/>
                </a:solidFill>
              </a:rPr>
              <a:t>определяют оценку и отметку в диалоге.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dirty="0" smtClean="0">
                <a:solidFill>
                  <a:srgbClr val="0070C0"/>
                </a:solidFill>
              </a:rPr>
              <a:t>Ученик имеет право </a:t>
            </a:r>
            <a:r>
              <a:rPr lang="ru-RU" sz="3000" dirty="0" err="1" smtClean="0">
                <a:solidFill>
                  <a:srgbClr val="0070C0"/>
                </a:solidFill>
              </a:rPr>
              <a:t>аргументированно</a:t>
            </a:r>
            <a:endParaRPr lang="ru-RU" sz="30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dirty="0" smtClean="0">
                <a:solidFill>
                  <a:srgbClr val="0070C0"/>
                </a:solidFill>
              </a:rPr>
              <a:t>оспорить выставленную отметку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u="sng" dirty="0" smtClean="0">
                <a:effectLst/>
              </a:rPr>
              <a:t>    </a:t>
            </a:r>
            <a:r>
              <a:rPr lang="ru-RU" sz="2600" b="1" u="sng" dirty="0" smtClean="0">
                <a:solidFill>
                  <a:srgbClr val="C00000"/>
                </a:solidFill>
                <a:effectLst/>
              </a:rPr>
              <a:t>Алгоритм самооценки </a:t>
            </a:r>
            <a:r>
              <a:rPr lang="ru-RU" sz="2600" b="1" u="sng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(вопросы к ученику)</a:t>
            </a:r>
            <a:r>
              <a:rPr lang="ru-RU" sz="2600" u="sng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1 шаг.</a:t>
            </a:r>
            <a:r>
              <a:rPr lang="ru-RU" sz="2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 Что нужно было сделать в этой задаче (задании)? Какая была цель, что нужно было получить в результате?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2 шаг.</a:t>
            </a:r>
            <a:r>
              <a:rPr lang="ru-RU" sz="2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 Удалось получить результат? Найдено решение, ответ?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3 шаг.</a:t>
            </a:r>
            <a:r>
              <a:rPr lang="ru-RU" sz="2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 Справился полностью правильно или с незначительной ошибкой (какой, в чем)?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4 шаг.</a:t>
            </a:r>
            <a:r>
              <a:rPr lang="ru-RU" sz="2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 Справился полностью самостоятельно или с небольшой помощью (кто помогал, в чем)?</a:t>
            </a:r>
            <a:r>
              <a:rPr lang="ru-RU" sz="34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400" dirty="0" smtClean="0">
              <a:effectLst/>
            </a:endParaRPr>
          </a:p>
        </p:txBody>
      </p:sp>
      <p:pic>
        <p:nvPicPr>
          <p:cNvPr id="29700" name="Picture 4" descr="PE0316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8688" y="0"/>
            <a:ext cx="1865312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214290"/>
            <a:ext cx="8358246" cy="100013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Какие УУД развивает  технология оценивания учебных достижений?</a:t>
            </a:r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341313" y="1285860"/>
            <a:ext cx="7874025" cy="4857784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Регулятивные – умение определять, достигнут ли результат деятельности</a:t>
            </a:r>
            <a:r>
              <a:rPr lang="ru-RU" sz="3200" b="1" dirty="0">
                <a:solidFill>
                  <a:srgbClr val="FF9900"/>
                </a:solidFill>
                <a:latin typeface="Arial" charset="0"/>
              </a:rPr>
              <a:t> 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Коммуникативные – </a:t>
            </a:r>
            <a:r>
              <a:rPr lang="ru-RU" sz="3200" b="1" dirty="0" err="1">
                <a:solidFill>
                  <a:srgbClr val="0070C0"/>
                </a:solidFill>
                <a:latin typeface="Arial" charset="0"/>
              </a:rPr>
              <a:t>аргументированно</a:t>
            </a: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 отстаивать свою точку зрения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Познавательные – логически обосновывать свои выводы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Личностные – толерантное отношение к иным решениям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57159" y="3068638"/>
            <a:ext cx="8286807" cy="1116012"/>
          </a:xfrm>
        </p:spPr>
        <p:txBody>
          <a:bodyPr>
            <a:normAutofit lnSpcReduction="10000"/>
          </a:bodyPr>
          <a:lstStyle/>
          <a:p>
            <a:pPr marL="609600" indent="-609600" algn="ctr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Технология </a:t>
            </a:r>
          </a:p>
          <a:p>
            <a:pPr marL="609600" indent="-609600" algn="ctr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продуктивного чтения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714744" y="1214422"/>
            <a:ext cx="4929222" cy="185738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429124" y="1919663"/>
            <a:ext cx="4000528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eaLnBrk="0" hangingPunct="0"/>
            <a:r>
              <a:rPr lang="ru-RU" b="1" i="1" dirty="0">
                <a:latin typeface="Arial" charset="0"/>
              </a:rPr>
              <a:t>Максимально эффективно учит самостоятельному чтению</a:t>
            </a:r>
            <a:endParaRPr lang="ru-RU" b="1" dirty="0">
              <a:latin typeface="Arial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15900" y="4429132"/>
            <a:ext cx="4856166" cy="2143139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11863" y="5229225"/>
            <a:ext cx="262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23850" y="5229225"/>
            <a:ext cx="39957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b="1" i="1" dirty="0">
                <a:latin typeface="Arial" charset="0"/>
              </a:rPr>
              <a:t>Создает условия для развития важнейших коммуникативных умений</a:t>
            </a:r>
            <a:r>
              <a:rPr lang="ru-RU" sz="1600" b="1" i="1" dirty="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pic>
        <p:nvPicPr>
          <p:cNvPr id="25608" name="Picture 8" descr="fourth%20cl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357298"/>
            <a:ext cx="28797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9" descr="Картинка 156 из 28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4214818"/>
            <a:ext cx="2665413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68313" y="225425"/>
            <a:ext cx="6624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</a:rPr>
              <a:t>Базовые образовательные технологии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357165"/>
            <a:ext cx="8286808" cy="92869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Какие УУД формирует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технология продуктивного чтения?</a:t>
            </a: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341313" y="1357298"/>
            <a:ext cx="8016901" cy="505937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Коммуникативные – формулировать свою позицию (интерпретация), адекватно понимать собеседника (автора)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Познавательные – извлекать информацию из текста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Личностные – в случае если анализ текста порождает оценочные суждения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Регулятивные – умение работать по плану (алгоритму)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85813" y="285750"/>
            <a:ext cx="76438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rgbClr val="C00000"/>
                </a:solidFill>
              </a:rPr>
              <a:t>Достоинства  технологии</a:t>
            </a:r>
          </a:p>
        </p:txBody>
      </p:sp>
      <p:pic>
        <p:nvPicPr>
          <p:cNvPr id="64518" name="Picture 6" descr="669-13f1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9" y="4214819"/>
            <a:ext cx="2071701" cy="1798525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</p:pic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14313" y="857250"/>
            <a:ext cx="85725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SzPct val="80000"/>
              <a:buFont typeface="Wingdings" pitchFamily="2" charset="2"/>
              <a:buChar char="q"/>
            </a:pPr>
            <a:r>
              <a:rPr lang="ru-RU" sz="2400" dirty="0">
                <a:solidFill>
                  <a:srgbClr val="C00000"/>
                </a:solidFill>
              </a:rPr>
              <a:t>  </a:t>
            </a:r>
            <a:r>
              <a:rPr lang="ru-RU" sz="3200" dirty="0">
                <a:solidFill>
                  <a:srgbClr val="C00000"/>
                </a:solidFill>
              </a:rPr>
              <a:t>применима самостоятельно вне урока </a:t>
            </a:r>
          </a:p>
          <a:p>
            <a:pPr>
              <a:lnSpc>
                <a:spcPct val="130000"/>
              </a:lnSpc>
              <a:buSzPct val="80000"/>
              <a:buFont typeface="Wingdings" pitchFamily="2" charset="2"/>
              <a:buChar char="q"/>
            </a:pPr>
            <a:r>
              <a:rPr lang="ru-RU" sz="3200" dirty="0">
                <a:solidFill>
                  <a:srgbClr val="C00000"/>
                </a:solidFill>
              </a:rPr>
              <a:t>  </a:t>
            </a:r>
            <a:r>
              <a:rPr lang="ru-RU" sz="3200" dirty="0" err="1">
                <a:solidFill>
                  <a:srgbClr val="C00000"/>
                </a:solidFill>
              </a:rPr>
              <a:t>возрастосообразна</a:t>
            </a:r>
            <a:r>
              <a:rPr lang="ru-RU" sz="3200" dirty="0">
                <a:solidFill>
                  <a:srgbClr val="C00000"/>
                </a:solidFill>
              </a:rPr>
              <a:t> и доступна</a:t>
            </a:r>
          </a:p>
          <a:p>
            <a:pPr>
              <a:lnSpc>
                <a:spcPct val="130000"/>
              </a:lnSpc>
              <a:buSzPct val="80000"/>
              <a:buFont typeface="Wingdings" pitchFamily="2" charset="2"/>
              <a:buChar char="q"/>
            </a:pPr>
            <a:r>
              <a:rPr lang="ru-RU" sz="3200" dirty="0">
                <a:solidFill>
                  <a:srgbClr val="C00000"/>
                </a:solidFill>
              </a:rPr>
              <a:t>  ориентирована на развитие личности читателя</a:t>
            </a:r>
          </a:p>
          <a:p>
            <a:pPr>
              <a:lnSpc>
                <a:spcPct val="130000"/>
              </a:lnSpc>
              <a:buSzPct val="80000"/>
              <a:buFont typeface="Wingdings" pitchFamily="2" charset="2"/>
              <a:buChar char="q"/>
            </a:pPr>
            <a:r>
              <a:rPr lang="ru-RU" sz="3200" dirty="0">
                <a:solidFill>
                  <a:srgbClr val="C00000"/>
                </a:solidFill>
              </a:rPr>
              <a:t>  развивает умение прогнозировать результаты чтения</a:t>
            </a:r>
          </a:p>
          <a:p>
            <a:pPr>
              <a:lnSpc>
                <a:spcPct val="130000"/>
              </a:lnSpc>
              <a:buSzPct val="80000"/>
              <a:buFont typeface="Wingdings" pitchFamily="2" charset="2"/>
              <a:buChar char="q"/>
            </a:pPr>
            <a:r>
              <a:rPr lang="ru-RU" sz="3200" dirty="0">
                <a:solidFill>
                  <a:srgbClr val="C00000"/>
                </a:solidFill>
              </a:rPr>
              <a:t>  способствует достижению </a:t>
            </a:r>
          </a:p>
          <a:p>
            <a:pPr>
              <a:lnSpc>
                <a:spcPct val="130000"/>
              </a:lnSpc>
              <a:buSzPct val="80000"/>
            </a:pPr>
            <a:r>
              <a:rPr lang="ru-RU" sz="3200" dirty="0">
                <a:solidFill>
                  <a:srgbClr val="C00000"/>
                </a:solidFill>
              </a:rPr>
              <a:t>понимания на уровне смысла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7710518" cy="58690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Заставьте ребенка сидеть, он очень скоро устанет, лежать – то же самое; идти он долго не может, не может долго ни говорить, ни петь, ни читать и менее всего  долго думать, но он резвится и движется целый день, переменяет и перемешивает  все эти деятельности и нисколько не устает.                    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                                К.Д.Ушинский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47259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Научить другого человека чему – либо практически невозможно, если он не хочет учиться.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                                                  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229600" cy="314327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b="1" dirty="0" err="1">
                <a:solidFill>
                  <a:srgbClr val="C00000"/>
                </a:solidFill>
              </a:rPr>
              <a:t>Деятельностный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подход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Процесс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учения  - это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процесс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u="sng" dirty="0">
                <a:solidFill>
                  <a:schemeClr val="accent2">
                    <a:lumMod val="75000"/>
                  </a:schemeClr>
                </a:solidFill>
              </a:rPr>
              <a:t>деятельности ученика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направленный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на его сознание 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развитие его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личности в целом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3357562"/>
            <a:ext cx="8229600" cy="3286148"/>
          </a:xfrm>
        </p:spPr>
        <p:txBody>
          <a:bodyPr>
            <a:noAutofit/>
          </a:bodyPr>
          <a:lstStyle/>
          <a:p>
            <a:pPr>
              <a:buClr>
                <a:srgbClr val="800000"/>
              </a:buClr>
              <a:buSzPct val="85000"/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Процесс обучения есть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/>
              </a:rPr>
              <a:t>всегда </a:t>
            </a:r>
            <a:r>
              <a:rPr lang="ru-RU" sz="28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деятельности</a:t>
            </a:r>
          </a:p>
          <a:p>
            <a:pPr>
              <a:buClr>
                <a:srgbClr val="800000"/>
              </a:buClr>
              <a:buSzPct val="85000"/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Процесс учения должен быть </a:t>
            </a:r>
            <a:r>
              <a:rPr lang="ru-RU" sz="28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творческим</a:t>
            </a:r>
          </a:p>
          <a:p>
            <a:pPr>
              <a:buClr>
                <a:srgbClr val="800000"/>
              </a:buClr>
              <a:buSzPct val="85000"/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Обучение деятельности – </a:t>
            </a:r>
            <a:r>
              <a:rPr lang="ru-RU" sz="28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совместная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 учебно-познавательная </a:t>
            </a:r>
            <a:r>
              <a:rPr lang="ru-RU" sz="28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группы учащихся</a:t>
            </a:r>
            <a:r>
              <a:rPr lang="ru-RU" sz="2800" b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под руководством учителя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400">
              <a:latin typeface="Arial" charset="0"/>
            </a:endParaRPr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611188" y="404813"/>
            <a:ext cx="7848600" cy="981075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200">
              <a:latin typeface="Times New Roman" pitchFamily="18" charset="0"/>
            </a:endParaRP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66838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Результат в виде универсальных учебных действий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1484313"/>
            <a:ext cx="8643998" cy="5087959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effectLst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Ш"/>
              <a:defRPr/>
            </a:pPr>
            <a:r>
              <a:rPr lang="ru-RU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Регулятивные</a:t>
            </a:r>
            <a:r>
              <a:rPr lang="ru-RU" sz="2800" b="1" dirty="0" smtClean="0">
                <a:solidFill>
                  <a:schemeClr val="accent3"/>
                </a:solidFill>
                <a:effectLst/>
              </a:rPr>
              <a:t>  - </a:t>
            </a:r>
            <a:r>
              <a:rPr lang="ru-RU" sz="2800" dirty="0" smtClean="0">
                <a:solidFill>
                  <a:schemeClr val="accent3"/>
                </a:solidFill>
                <a:effectLst/>
              </a:rPr>
              <a:t>обеспечивают </a:t>
            </a:r>
            <a:r>
              <a:rPr lang="ru-RU" sz="2800" i="1" dirty="0" smtClean="0">
                <a:solidFill>
                  <a:schemeClr val="accent3"/>
                </a:solidFill>
                <a:effectLst/>
              </a:rPr>
              <a:t>организацию</a:t>
            </a:r>
            <a:r>
              <a:rPr lang="ru-RU" sz="2800" dirty="0" smtClean="0">
                <a:solidFill>
                  <a:schemeClr val="accent3"/>
                </a:solidFill>
                <a:effectLst/>
              </a:rPr>
              <a:t> учебной деятельности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Ш"/>
              <a:defRPr/>
            </a:pPr>
            <a:r>
              <a:rPr lang="ru-RU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Познавательные</a:t>
            </a:r>
            <a:r>
              <a:rPr lang="ru-RU" sz="2800" b="1" dirty="0" smtClean="0">
                <a:solidFill>
                  <a:schemeClr val="accent3"/>
                </a:solidFill>
                <a:effectLst/>
              </a:rPr>
              <a:t> – </a:t>
            </a:r>
            <a:r>
              <a:rPr lang="ru-RU" sz="2800" dirty="0" smtClean="0">
                <a:solidFill>
                  <a:schemeClr val="accent3"/>
                </a:solidFill>
                <a:effectLst/>
              </a:rPr>
              <a:t>…поиск информации… установление связей и отношений… преобразование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Ш"/>
              <a:defRPr/>
            </a:pPr>
            <a:r>
              <a:rPr lang="ru-RU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Личностные</a:t>
            </a:r>
            <a:r>
              <a:rPr lang="ru-RU" sz="2800" b="1" dirty="0" smtClean="0">
                <a:solidFill>
                  <a:schemeClr val="accent3"/>
                </a:solidFill>
                <a:effectLst/>
              </a:rPr>
              <a:t> - </a:t>
            </a:r>
            <a:r>
              <a:rPr lang="ru-RU" sz="2800" i="1" dirty="0" smtClean="0">
                <a:solidFill>
                  <a:schemeClr val="accent3"/>
                </a:solidFill>
                <a:effectLst/>
              </a:rPr>
              <a:t>ценностно</a:t>
            </a:r>
            <a:r>
              <a:rPr lang="ru-RU" sz="2800" dirty="0" smtClean="0">
                <a:solidFill>
                  <a:schemeClr val="accent3"/>
                </a:solidFill>
                <a:effectLst/>
              </a:rPr>
              <a:t>-смысловая ориентация учащихся (поступок – нравственная норма)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Ш"/>
              <a:defRPr/>
            </a:pPr>
            <a:r>
              <a:rPr lang="ru-RU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Коммуникативные </a:t>
            </a:r>
            <a:r>
              <a:rPr lang="ru-RU" sz="2800" b="1" dirty="0" smtClean="0">
                <a:solidFill>
                  <a:schemeClr val="accent3"/>
                </a:solidFill>
                <a:effectLst/>
              </a:rPr>
              <a:t>- </a:t>
            </a:r>
            <a:r>
              <a:rPr lang="ru-RU" sz="2800" dirty="0" smtClean="0">
                <a:solidFill>
                  <a:schemeClr val="accent3"/>
                </a:solidFill>
                <a:effectLst/>
              </a:rPr>
              <a:t>ориентация учащихся на позиции партнеров по общению или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339975" y="2960688"/>
            <a:ext cx="6804025" cy="1116012"/>
          </a:xfrm>
        </p:spPr>
        <p:txBody>
          <a:bodyPr>
            <a:normAutofit lnSpcReduction="10000"/>
          </a:bodyPr>
          <a:lstStyle/>
          <a:p>
            <a:pPr marL="609600" indent="12700" algn="ctr" eaLnBrk="1" hangingPunct="1">
              <a:spcAft>
                <a:spcPct val="200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Технология ситуативного обучения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435600" y="1412875"/>
            <a:ext cx="3708400" cy="1333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616575" y="1506538"/>
            <a:ext cx="3330575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/>
            <a:r>
              <a:rPr lang="ru-RU" sz="1600" b="1" i="1">
                <a:latin typeface="Arial" charset="0"/>
              </a:rPr>
              <a:t>Между обучением и психическим</a:t>
            </a:r>
          </a:p>
          <a:p>
            <a:pPr algn="ctr" eaLnBrk="0" hangingPunct="0"/>
            <a:r>
              <a:rPr lang="ru-RU" sz="1600" b="1" i="1">
                <a:latin typeface="Arial" charset="0"/>
              </a:rPr>
              <a:t>развитием человека всегда</a:t>
            </a:r>
          </a:p>
          <a:p>
            <a:pPr algn="ctr" eaLnBrk="0" hangingPunct="0"/>
            <a:r>
              <a:rPr lang="ru-RU" sz="1600" b="1" i="1">
                <a:latin typeface="Arial" charset="0"/>
              </a:rPr>
              <a:t>стоит его деятельность</a:t>
            </a:r>
            <a:r>
              <a:rPr lang="ru-RU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15900" y="5013325"/>
            <a:ext cx="4211638" cy="13239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11863" y="5229225"/>
            <a:ext cx="2628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609600" indent="12700" eaLnBrk="0" hangingPunct="0"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39750" y="5265738"/>
            <a:ext cx="39957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600" b="1" i="1">
                <a:latin typeface="Arial" charset="0"/>
              </a:rPr>
              <a:t>образовательная задача</a:t>
            </a:r>
          </a:p>
          <a:p>
            <a:pPr algn="ctr" eaLnBrk="0" hangingPunct="0"/>
            <a:r>
              <a:rPr lang="ru-RU" sz="1600" b="1" i="1">
                <a:latin typeface="Arial" charset="0"/>
              </a:rPr>
              <a:t>состоит в организации условий, провоцирующих детское действие</a:t>
            </a:r>
            <a:r>
              <a:rPr lang="ru-RU" sz="1600" b="1" i="1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pic>
        <p:nvPicPr>
          <p:cNvPr id="11272" name="Picture 8" descr="fourth%20cl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338" y="2168525"/>
            <a:ext cx="28797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9" descr="Картинка 156 из 28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7650" y="4508500"/>
            <a:ext cx="2665413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47700" y="476250"/>
            <a:ext cx="6624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Базовые образовательные технологии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75" name="Picture 12" descr="big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260350"/>
            <a:ext cx="1476375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14290"/>
            <a:ext cx="8229600" cy="571504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Варианты ситуаций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5900" y="1000108"/>
            <a:ext cx="8928100" cy="5668980"/>
          </a:xfrm>
        </p:spPr>
        <p:txBody>
          <a:bodyPr/>
          <a:lstStyle/>
          <a:p>
            <a:pPr>
              <a:buClr>
                <a:srgbClr val="8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Ситуация-иллюстрация</a:t>
            </a:r>
            <a:r>
              <a:rPr lang="ru-RU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ru-RU" sz="2000" dirty="0" smtClean="0"/>
              <a:t> наглядный пример решения практической проблемы на основе изученного теоретического материала и способа деятельности, который ученику необходимо «примерить» к себе</a:t>
            </a:r>
          </a:p>
          <a:p>
            <a:pPr>
              <a:buClr>
                <a:srgbClr val="8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Ситуация –проблема </a:t>
            </a:r>
            <a:r>
              <a:rPr lang="ru-RU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000" dirty="0" smtClean="0"/>
              <a:t>содержит конфликт (жизненный, научный, социальный и др.), разрешение которого требует поиска нетрадиционного способа или новой информации</a:t>
            </a:r>
          </a:p>
          <a:p>
            <a:pPr>
              <a:buClr>
                <a:srgbClr val="8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Ситуация-оценивание</a:t>
            </a:r>
            <a:r>
              <a:rPr lang="ru-RU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ru-RU" sz="2000" dirty="0" smtClean="0"/>
              <a:t> требует собственной оценочной деятельности, выражения своего мнения, отношения, позиции</a:t>
            </a:r>
          </a:p>
          <a:p>
            <a:pPr>
              <a:buClr>
                <a:srgbClr val="8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Ситуация выбора </a:t>
            </a:r>
            <a:r>
              <a:rPr lang="ru-RU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000" dirty="0" smtClean="0"/>
              <a:t>различные варианты действий, в которых необходимо принять аргументированное решение о выборе одного из них</a:t>
            </a:r>
          </a:p>
          <a:p>
            <a:pPr>
              <a:buClr>
                <a:srgbClr val="800000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Предметная учебная деятельность </a:t>
            </a:r>
            <a:r>
              <a:rPr lang="ru-RU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000" dirty="0" smtClean="0"/>
              <a:t>выполнение учениками продуктивных заданий на уроке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214282" y="1214422"/>
            <a:ext cx="7858180" cy="520225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Коммуникативные – </a:t>
            </a: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аргументировать свою и адекватно воспринимать иную позицию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Познавательные</a:t>
            </a: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 – работать с информацией, делать логические выводы и др.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Личностные – </a:t>
            </a: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демонстрировать свою позицию, нравственную оценку ситуации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</a:rPr>
              <a:t>Регулятивные </a:t>
            </a: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– умение работать по плану (алгоритму), организовать решение проблемы </a:t>
            </a:r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285727"/>
            <a:ext cx="8001056" cy="92869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Какие УУД формирует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технология ситуативного обучения?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3419475" y="1665288"/>
            <a:ext cx="3205163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Pct val="65000"/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0070C0"/>
                </a:solidFill>
              </a:rPr>
              <a:t>ПРОЕКТНАЯ</a:t>
            </a:r>
          </a:p>
          <a:p>
            <a:pPr marL="609600" indent="-609600" algn="ctr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Pct val="65000"/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0070C0"/>
                </a:solidFill>
              </a:rPr>
              <a:t>ДЕЯТЕЛЬНОСТЬ</a:t>
            </a:r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6286513" y="1592262"/>
            <a:ext cx="2497126" cy="226536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u="sng" dirty="0">
                <a:latin typeface="Arial" charset="0"/>
              </a:rPr>
              <a:t>Триада</a:t>
            </a:r>
            <a:r>
              <a:rPr lang="ru-RU" b="1" dirty="0">
                <a:latin typeface="Arial" charset="0"/>
              </a:rPr>
              <a:t>:</a:t>
            </a:r>
          </a:p>
          <a:p>
            <a:pPr algn="ctr" eaLnBrk="0" hangingPunct="0"/>
            <a:r>
              <a:rPr lang="ru-RU" b="1" i="1" dirty="0">
                <a:latin typeface="Arial" charset="0"/>
              </a:rPr>
              <a:t>замысел-</a:t>
            </a:r>
          </a:p>
          <a:p>
            <a:pPr algn="ctr" eaLnBrk="0" hangingPunct="0"/>
            <a:r>
              <a:rPr lang="ru-RU" b="1" i="1" dirty="0">
                <a:latin typeface="Arial" charset="0"/>
              </a:rPr>
              <a:t>-реализация-</a:t>
            </a:r>
          </a:p>
          <a:p>
            <a:pPr algn="ctr" eaLnBrk="0" hangingPunct="0"/>
            <a:r>
              <a:rPr lang="ru-RU" b="1" i="1" dirty="0">
                <a:latin typeface="Arial" charset="0"/>
              </a:rPr>
              <a:t>-продукт</a:t>
            </a: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357158" y="3429000"/>
            <a:ext cx="4572032" cy="3143272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457200" indent="-457200" eaLnBrk="0" hangingPunct="0"/>
            <a:r>
              <a:rPr lang="ru-RU" b="1" u="sng" dirty="0">
                <a:latin typeface="Arial" charset="0"/>
              </a:rPr>
              <a:t>Этапы</a:t>
            </a:r>
            <a:r>
              <a:rPr lang="ru-RU" b="1" dirty="0">
                <a:latin typeface="Arial" charset="0"/>
              </a:rPr>
              <a:t>:</a:t>
            </a:r>
          </a:p>
          <a:p>
            <a:pPr marL="457200" indent="-457200" eaLnBrk="0" hangingPunct="0"/>
            <a:endParaRPr lang="ru-RU" b="1" dirty="0">
              <a:latin typeface="Arial" charset="0"/>
            </a:endParaRPr>
          </a:p>
          <a:p>
            <a:pPr marL="457200" indent="-457200" eaLnBrk="0" hangingPunct="0"/>
            <a:r>
              <a:rPr lang="en-US" b="1" dirty="0">
                <a:latin typeface="Arial" charset="0"/>
              </a:rPr>
              <a:t>I. </a:t>
            </a:r>
            <a:r>
              <a:rPr lang="ru-RU" b="1" dirty="0">
                <a:latin typeface="Arial" charset="0"/>
              </a:rPr>
              <a:t>  Разработка проектного  </a:t>
            </a:r>
          </a:p>
          <a:p>
            <a:pPr marL="457200" indent="-457200" eaLnBrk="0" hangingPunct="0"/>
            <a:r>
              <a:rPr lang="ru-RU" b="1" dirty="0">
                <a:latin typeface="Arial" charset="0"/>
              </a:rPr>
              <a:t>     задания (цели, задачи)</a:t>
            </a:r>
          </a:p>
          <a:p>
            <a:pPr marL="457200" indent="-457200" eaLnBrk="0" hangingPunct="0"/>
            <a:r>
              <a:rPr lang="en-US" b="1" dirty="0">
                <a:latin typeface="Arial" charset="0"/>
              </a:rPr>
              <a:t>II.</a:t>
            </a:r>
            <a:r>
              <a:rPr lang="ru-RU" b="1" dirty="0">
                <a:latin typeface="Arial" charset="0"/>
              </a:rPr>
              <a:t>  Разработка плана работы</a:t>
            </a:r>
            <a:endParaRPr lang="en-US" b="1" dirty="0">
              <a:latin typeface="Arial" charset="0"/>
            </a:endParaRPr>
          </a:p>
          <a:p>
            <a:pPr marL="457200" indent="-457200" eaLnBrk="0" hangingPunct="0"/>
            <a:r>
              <a:rPr lang="en-US" b="1" dirty="0">
                <a:latin typeface="Arial" charset="0"/>
              </a:rPr>
              <a:t>III. </a:t>
            </a:r>
            <a:r>
              <a:rPr lang="ru-RU" b="1" dirty="0">
                <a:latin typeface="Arial" charset="0"/>
              </a:rPr>
              <a:t>Реализация проекта</a:t>
            </a:r>
          </a:p>
          <a:p>
            <a:pPr marL="457200" indent="-457200" eaLnBrk="0" hangingPunct="0"/>
            <a:r>
              <a:rPr lang="en-US" b="1" dirty="0">
                <a:latin typeface="Arial" charset="0"/>
              </a:rPr>
              <a:t>IV.</a:t>
            </a:r>
            <a:r>
              <a:rPr lang="ru-RU" b="1" dirty="0">
                <a:latin typeface="Arial" charset="0"/>
              </a:rPr>
              <a:t> Завершение проекта</a:t>
            </a:r>
          </a:p>
          <a:p>
            <a:pPr marL="457200" indent="-457200" eaLnBrk="0" hangingPunct="0"/>
            <a:r>
              <a:rPr lang="en-US" b="1" dirty="0">
                <a:latin typeface="Arial" charset="0"/>
              </a:rPr>
              <a:t>V.  </a:t>
            </a:r>
            <a:r>
              <a:rPr lang="ru-RU" b="1" dirty="0">
                <a:latin typeface="Arial" charset="0"/>
              </a:rPr>
              <a:t>Презентация</a:t>
            </a:r>
          </a:p>
        </p:txBody>
      </p:sp>
      <p:pic>
        <p:nvPicPr>
          <p:cNvPr id="14341" name="Picture 6" descr="Картинка 233 из 28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375292"/>
            <a:ext cx="2481265" cy="186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Картинка 823 из 28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4071942"/>
            <a:ext cx="2928958" cy="200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611188" y="260350"/>
            <a:ext cx="6624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</a:rPr>
              <a:t>Базовые образовательные технологии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4346" name="Picture 11" descr="big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260351"/>
            <a:ext cx="1784332" cy="134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214290"/>
            <a:ext cx="8215370" cy="114300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Какие УУД формирует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технология проектной деятельности?</a:t>
            </a: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500034" y="1428736"/>
            <a:ext cx="7500990" cy="5286412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Коммуникативные – умение договариваться, распределять обязанности, делать презентацию результатов и др.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>
                <a:solidFill>
                  <a:srgbClr val="0070C0"/>
                </a:solidFill>
                <a:latin typeface="Arial" charset="0"/>
              </a:rPr>
              <a:t>Познавательные – искать и находить информацию, актуализировать имеющиеся знания и др.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Личностные – накопление смыслов, оценок, отношений, поведенческих диспозиций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2800" b="1" dirty="0">
                <a:solidFill>
                  <a:srgbClr val="0070C0"/>
                </a:solidFill>
                <a:latin typeface="Arial" charset="0"/>
              </a:rPr>
              <a:t>Регулятивные – умение планировать свою деятельность и работать по плану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426</TotalTime>
  <Words>1864</Words>
  <Application>Microsoft Office PowerPoint</Application>
  <PresentationFormat>Экран (4:3)</PresentationFormat>
  <Paragraphs>308</Paragraphs>
  <Slides>26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Современные  образовательные   технологии</vt:lpstr>
      <vt:lpstr>Слайд 2</vt:lpstr>
      <vt:lpstr>Деятельностный подход  Процесс учения  - это процесс  деятельности ученика,  направленный на его сознание и развитие его личности в целом</vt:lpstr>
      <vt:lpstr>Результат в виде универсальных учебных действий</vt:lpstr>
      <vt:lpstr>Слайд 5</vt:lpstr>
      <vt:lpstr>Варианты ситуаций</vt:lpstr>
      <vt:lpstr>Какие УУД формирует  технология ситуативного обучения?</vt:lpstr>
      <vt:lpstr>Слайд 8</vt:lpstr>
      <vt:lpstr>Какие УУД формирует  технология проектной деятельности?</vt:lpstr>
      <vt:lpstr>Основные требования к использованию метода проектов</vt:lpstr>
      <vt:lpstr>Слайд 11</vt:lpstr>
      <vt:lpstr>Сущность технологии  «Лестница достижений»</vt:lpstr>
      <vt:lpstr>Какие УУД формирует  технология уровневой дифференциации?</vt:lpstr>
      <vt:lpstr>Слайд 14</vt:lpstr>
      <vt:lpstr>Какие УУД формируют  информационные и коммуникационные технологии?</vt:lpstr>
      <vt:lpstr>Слайд 16</vt:lpstr>
      <vt:lpstr>Слайд 17</vt:lpstr>
      <vt:lpstr>Какие УУД прежде всего формирует  проблемный диалог?</vt:lpstr>
      <vt:lpstr>Технология оценивания образовательных  достижений</vt:lpstr>
      <vt:lpstr>САМООЦЕНКА</vt:lpstr>
      <vt:lpstr>Какие УУД развивает  технология оценивания учебных достижений?</vt:lpstr>
      <vt:lpstr>Слайд 22</vt:lpstr>
      <vt:lpstr>Какие УУД формирует  технология продуктивного чтения?</vt:lpstr>
      <vt:lpstr>Слайд 24</vt:lpstr>
      <vt:lpstr>Заставьте ребенка сидеть, он очень скоро устанет, лежать – то же самое; идти он долго не может, не может долго ни говорить, ни петь, ни читать и менее всего  долго думать, но он резвится и движется целый день, переменяет и перемешивает  все эти деятельности и нисколько не устает.                                                       К.Д.Ушинский</vt:lpstr>
      <vt:lpstr>Научить другого человека чему – либо практически невозможно, если он не хочет учиться.                                             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  Процесс учения  - это процесс деятельности ученика,  направленный на его сознание и развитие его личности в целом</dc:title>
  <dc:creator>Admin</dc:creator>
  <cp:lastModifiedBy>Толян 42 RUS</cp:lastModifiedBy>
  <cp:revision>38</cp:revision>
  <dcterms:created xsi:type="dcterms:W3CDTF">2012-10-24T14:25:07Z</dcterms:created>
  <dcterms:modified xsi:type="dcterms:W3CDTF">2012-11-22T07:33:13Z</dcterms:modified>
</cp:coreProperties>
</file>